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59" r:id="rId5"/>
    <p:sldId id="260" r:id="rId6"/>
    <p:sldId id="261" r:id="rId7"/>
    <p:sldId id="281" r:id="rId8"/>
    <p:sldId id="282" r:id="rId9"/>
    <p:sldId id="283" r:id="rId10"/>
    <p:sldId id="284" r:id="rId1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B92D14"/>
    <a:srgbClr val="35759D"/>
    <a:srgbClr val="35B19D"/>
    <a:srgbClr val="20A6C6"/>
    <a:srgbClr val="DEDEDE"/>
    <a:srgbClr val="0033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536" autoAdjust="0"/>
    <p:restoredTop sz="95596" autoAdjust="0"/>
  </p:normalViewPr>
  <p:slideViewPr>
    <p:cSldViewPr>
      <p:cViewPr varScale="1">
        <p:scale>
          <a:sx n="86" d="100"/>
          <a:sy n="86" d="100"/>
        </p:scale>
        <p:origin x="71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80AF2709-3741-4250-A53C-9AEDEA1C6F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E102ABEE-2A3C-481A-972B-D4D068A47DB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>
            <a:extLst>
              <a:ext uri="{FF2B5EF4-FFF2-40B4-BE49-F238E27FC236}">
                <a16:creationId xmlns:a16="http://schemas.microsoft.com/office/drawing/2014/main" id="{A2E9AFC4-83AA-4363-B2DE-1D013D73DD6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BEECC173-0024-4547-918C-419ED2F4407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>
            <a:extLst>
              <a:ext uri="{FF2B5EF4-FFF2-40B4-BE49-F238E27FC236}">
                <a16:creationId xmlns:a16="http://schemas.microsoft.com/office/drawing/2014/main" id="{A92B1A53-107C-4997-970E-983B88129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>
            <a:extLst>
              <a:ext uri="{FF2B5EF4-FFF2-40B4-BE49-F238E27FC236}">
                <a16:creationId xmlns:a16="http://schemas.microsoft.com/office/drawing/2014/main" id="{D5CA57C7-66BD-4CCF-B9F0-460953F91B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BA26E5E-FFAF-40C1-A0A7-44A1D581EEB3}" type="slidenum">
              <a:rPr lang="en-US" altLang="pl-PL"/>
              <a:pPr/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92F72F4-EF6F-4666-AF56-E6BE3BB98A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2EEF1-3947-444A-B2BC-E1982C3975B7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2962A240-2C33-492E-83A9-3AC6FAA907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3D37C688-256C-4F13-B49E-A81EF59277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67D7A6B-354F-4651-9E12-53B2CAAB9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46F6DF-86B7-4CFD-87EA-F909F06397C9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B0BF7B9E-F117-48BF-A373-C84A6651B9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E773A6F2-1070-4A76-B701-9B9225F0D9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B4F251E-BE03-4525-A81D-3BB38204C5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6A0D50E-445C-4D18-899D-D9884B3110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198310-A0C2-4121-A575-32B51B80C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36D416-21F2-4CF0-8FE8-531C337A3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684351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2251CB-8DF9-4300-BBAA-835EE705D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96B1D2F-4A8F-4EC4-9161-04F58116B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07831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C1D5BB-394A-4BE2-B1BD-40D8CD96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0C3B52-5A54-40DD-871C-EE006D968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E2ED399-45B7-467F-B8BD-7B79D0D2C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7894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355146-9A64-4D18-9E75-9F4E8963A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2F3F9D-35D1-42C7-ABA6-7FE4D0301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8EB2915-C97E-4684-BBA5-8E1B32D3B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F708218-8411-4F8A-9BD7-4988E9A849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D727795-C0D8-4FF3-A9E9-A2AA3084B6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986673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EB5183-9E93-459B-8840-68B7FFA6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485144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306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518064-A8EE-4621-AD0D-B2E21D15C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073BDD-DB20-46E3-9774-256F73764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5EA47D0-1AAF-4D81-8548-E3A797CD1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44136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355513-3B21-46E8-BE3E-DAF1F641A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3DBB588-4C23-4442-B2AE-68970424E4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4971CAB-6697-4390-AEEB-0DEAAA43F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128690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78817E-7167-4763-B2D0-42B4B870F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F794012-9D4E-4886-B2F3-8E27D1A0F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52391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69DD4C4-ABDF-4B47-9E09-806858E0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AA00C25-1AF0-4480-988C-C2EB90B05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27157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E5492B0-F58C-4856-9C10-8D62562943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0710BB6-136D-4B19-8E2B-AA2854529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://www.lgd.ziemiagotyku.com/" TargetMode="External"/><Relationship Id="rId7" Type="http://schemas.openxmlformats.org/officeDocument/2006/relationships/image" Target="../media/image5.jpeg"/><Relationship Id="rId2" Type="http://schemas.openxmlformats.org/officeDocument/2006/relationships/hyperlink" Target="mailto:biuro@ziemiagotyku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hyperlink" Target="http://www.lsr.ziemiagotyku.com/" TargetMode="Externa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>
            <a:extLst>
              <a:ext uri="{FF2B5EF4-FFF2-40B4-BE49-F238E27FC236}">
                <a16:creationId xmlns:a16="http://schemas.microsoft.com/office/drawing/2014/main" id="{37A14134-FE74-4C55-8ED0-75529BF2359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5250" y="2724150"/>
            <a:ext cx="3276600" cy="11620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pl-PL" altLang="pl-PL" sz="4000" dirty="0"/>
              <a:t>Forum współpracy </a:t>
            </a:r>
            <a:endParaRPr lang="ru-RU" altLang="pl-PL" sz="4000" dirty="0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A2F9E9D9-E65D-4173-8982-9DBD0C845C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7650" y="3943350"/>
            <a:ext cx="2895600" cy="4762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pl-PL" altLang="pl-PL" sz="2300" dirty="0"/>
              <a:t>Ziemia Gotyku dla Klimatu </a:t>
            </a:r>
            <a:endParaRPr lang="ru-RU" altLang="pl-PL" sz="2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>
            <a:extLst>
              <a:ext uri="{FF2B5EF4-FFF2-40B4-BE49-F238E27FC236}">
                <a16:creationId xmlns:a16="http://schemas.microsoft.com/office/drawing/2014/main" id="{58703DDA-7F47-4449-AD0C-D5AD070708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95288"/>
            <a:ext cx="7315200" cy="715962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800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pl-PL" altLang="pl-PL" sz="4000" dirty="0">
                <a:solidFill>
                  <a:schemeClr val="bg1"/>
                </a:solidFill>
              </a:rPr>
              <a:t>Program forum</a:t>
            </a:r>
            <a:endParaRPr lang="ru-RU" altLang="pl-PL" sz="4000" dirty="0">
              <a:solidFill>
                <a:schemeClr val="bg1"/>
              </a:solidFill>
            </a:endParaRPr>
          </a:p>
        </p:txBody>
      </p:sp>
      <p:graphicFrame>
        <p:nvGraphicFramePr>
          <p:cNvPr id="3" name="Symbol zastępczy zawartości 2">
            <a:extLst>
              <a:ext uri="{FF2B5EF4-FFF2-40B4-BE49-F238E27FC236}">
                <a16:creationId xmlns:a16="http://schemas.microsoft.com/office/drawing/2014/main" id="{9275CD99-4F01-42D5-AF04-149FA63479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2639591"/>
              </p:ext>
            </p:extLst>
          </p:nvPr>
        </p:nvGraphicFramePr>
        <p:xfrm>
          <a:off x="107504" y="1268760"/>
          <a:ext cx="7704856" cy="52049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4152906764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1583102395"/>
                    </a:ext>
                  </a:extLst>
                </a:gridCol>
              </a:tblGrid>
              <a:tr h="3039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16.00-16.10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Uroczyste otwarcie Forum i przywitanie gości – Mariola Epa-Pikuła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981324"/>
                  </a:ext>
                </a:extLst>
              </a:tr>
              <a:tr h="624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16.10-16.30 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Wyzwania  środowiskowe i klimatyczne a działania lokalne – Pracownia Zrównoważonego Rozwoju - Krzysztof Ślebioda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1227523"/>
                  </a:ext>
                </a:extLst>
              </a:tr>
              <a:tr h="9445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16.30-16.50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Sieć wsparcia społecznych inicjatyw dla klimatu i inne projekty na rzecz klimatu i środowiska realizowane przez Fundację Ekologiczną Zielona Akcja – Irena Krukowska – Szopa (połączenie online na click-meeting)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2260019"/>
                  </a:ext>
                </a:extLst>
              </a:tr>
              <a:tr h="8497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16.50 - 17.10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Działania promujące zachowania i nawyki przyjazne dla środowiska realizowane przez Stowarzyszenie Tilia, Leśna Szkoła na Barbarce – Monika Krauze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6765881"/>
                  </a:ext>
                </a:extLst>
              </a:tr>
              <a:tr h="3039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17.10-17.30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Przerwa na poczęstunek lokalnych produktów KGW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3364563"/>
                  </a:ext>
                </a:extLst>
              </a:tr>
              <a:tr h="3039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17.30-17.50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 dirty="0">
                          <a:effectLst/>
                        </a:rPr>
                        <a:t>Rozwiązania </a:t>
                      </a:r>
                      <a:r>
                        <a:rPr lang="pl-PL" sz="1600" dirty="0" err="1">
                          <a:effectLst/>
                        </a:rPr>
                        <a:t>prośrodowiskowe</a:t>
                      </a:r>
                      <a:r>
                        <a:rPr lang="pl-PL" sz="1600" dirty="0">
                          <a:effectLst/>
                        </a:rPr>
                        <a:t> w gminach obszaru LSR ; Słoneczna Gmina Łubianka, ZGK Chełmża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6391367"/>
                  </a:ext>
                </a:extLst>
              </a:tr>
              <a:tr h="7717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17.50-18.00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 dirty="0">
                          <a:effectLst/>
                        </a:rPr>
                        <a:t>Projekt grantowy PROW 2021-2022 pn. Wzmocnienie kapitału społecznego mieszkańców obszaru LSR w zakresie środowiska, klimatu i zdrowia – informacje o planowanych naborach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292046"/>
                  </a:ext>
                </a:extLst>
              </a:tr>
              <a:tr h="3039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18.00-19.00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 dirty="0">
                          <a:effectLst/>
                        </a:rPr>
                        <a:t>Ziemia  Gotyku dla klimatu – warsztaty koncepcyjne w grupach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6496517"/>
                  </a:ext>
                </a:extLst>
              </a:tr>
              <a:tr h="3039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>
                          <a:effectLst/>
                        </a:rPr>
                        <a:t>19.00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600" dirty="0">
                          <a:effectLst/>
                        </a:rPr>
                        <a:t>Podsumowanie pracy w grupach warsztatowych. Zakończenie forum.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628964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9C22CA0-B5EB-421A-98FF-AC876CA92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Nabór wniosków na granty z PROW na lata 2014-2020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94A860D-36E8-4223-9F4D-98E92098E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659113"/>
            <a:ext cx="7886700" cy="765375"/>
          </a:xfrm>
        </p:spPr>
        <p:txBody>
          <a:bodyPr>
            <a:normAutofit/>
          </a:bodyPr>
          <a:lstStyle/>
          <a:p>
            <a:pPr algn="ctr"/>
            <a:r>
              <a:rPr lang="pl-PL" sz="2100" dirty="0"/>
              <a:t>Projekt grantowy LGD</a:t>
            </a:r>
          </a:p>
        </p:txBody>
      </p:sp>
    </p:spTree>
    <p:extLst>
      <p:ext uri="{BB962C8B-B14F-4D97-AF65-F5344CB8AC3E}">
        <p14:creationId xmlns:p14="http://schemas.microsoft.com/office/powerpoint/2010/main" val="248841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7A0531-3316-4FF7-A49D-57C4624AE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100" b="1" dirty="0">
                <a:solidFill>
                  <a:srgbClr val="21222A"/>
                </a:solidFill>
                <a:latin typeface="Candara" panose="020E0502030303020204" pitchFamily="34" charset="0"/>
                <a:ea typeface="Georgia" panose="02040502050405020303" pitchFamily="18" charset="0"/>
                <a:cs typeface="Times New Roman" panose="02020603050405020304" pitchFamily="18" charset="0"/>
              </a:rPr>
              <a:t>Informacja o planowanych na II poł. 2021 naborach wniosków o powierzenie grantów ze środków PROW</a:t>
            </a:r>
            <a:endParaRPr lang="pl-PL" sz="21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8E23BC-86E9-4BE2-84B6-5E19F4598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438400"/>
            <a:ext cx="8064896" cy="4191000"/>
          </a:xfrm>
        </p:spPr>
        <p:txBody>
          <a:bodyPr>
            <a:normAutofit fontScale="77500" lnSpcReduction="20000"/>
          </a:bodyPr>
          <a:lstStyle/>
          <a:p>
            <a:r>
              <a:rPr lang="pl-PL" b="1" u="sng" dirty="0"/>
              <a:t>Na koniec 2021 </a:t>
            </a:r>
            <a:r>
              <a:rPr lang="pl-PL" dirty="0"/>
              <a:t>roku planowane jest ogłoszenie naboru wniosków o powierzenie grantów ze środków Programu Rozwoju Obszarów Wiejskich na lata 2014-2020</a:t>
            </a:r>
          </a:p>
          <a:p>
            <a:r>
              <a:rPr lang="pl-PL" dirty="0"/>
              <a:t>Planowana kwota alokacji wyniesie </a:t>
            </a:r>
            <a:r>
              <a:rPr lang="pl-PL" b="1" u="sng" dirty="0"/>
              <a:t>27 718,85 euro </a:t>
            </a:r>
            <a:r>
              <a:rPr lang="pl-PL" dirty="0"/>
              <a:t>(czyli w zależności od kursu euro ok 110 tys. zł)</a:t>
            </a:r>
          </a:p>
          <a:p>
            <a:r>
              <a:rPr lang="pl-PL" dirty="0"/>
              <a:t>Zakres naboru:  Wzmocnienie kapitału społecznego mieszkańców obszaru LSR w </a:t>
            </a:r>
            <a:r>
              <a:rPr lang="pl-PL" b="1" dirty="0"/>
              <a:t>zakresie środowiska, klimatu, zdrowia</a:t>
            </a:r>
            <a:r>
              <a:rPr lang="pl-PL" dirty="0"/>
              <a:t>, w tym szkolenia i wyjazdy studyjne oraz inicjatyw promujących lokalne dziedzictwo przyrodnicze, kulturowe i historyczne oraz inne atrakcje turystyczne i produkty lokalne obszaru LSR </a:t>
            </a:r>
          </a:p>
        </p:txBody>
      </p:sp>
    </p:spTree>
    <p:extLst>
      <p:ext uri="{BB962C8B-B14F-4D97-AF65-F5344CB8AC3E}">
        <p14:creationId xmlns:p14="http://schemas.microsoft.com/office/powerpoint/2010/main" val="3173171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081247-F73E-4AE3-9FF7-541EAAD1E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5" y="1345606"/>
            <a:ext cx="7886700" cy="724894"/>
          </a:xfrm>
        </p:spPr>
        <p:txBody>
          <a:bodyPr/>
          <a:lstStyle/>
          <a:p>
            <a:pPr algn="ctr"/>
            <a:r>
              <a:rPr lang="pl-PL" dirty="0"/>
              <a:t>Ogólne zasady naboru na granty PROW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2454723E-877A-4B9F-A7DA-5AD54DEB17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633612"/>
              </p:ext>
            </p:extLst>
          </p:nvPr>
        </p:nvGraphicFramePr>
        <p:xfrm>
          <a:off x="899592" y="4029020"/>
          <a:ext cx="7010782" cy="26873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6545">
                  <a:extLst>
                    <a:ext uri="{9D8B030D-6E8A-4147-A177-3AD203B41FA5}">
                      <a16:colId xmlns:a16="http://schemas.microsoft.com/office/drawing/2014/main" val="3673141441"/>
                    </a:ext>
                  </a:extLst>
                </a:gridCol>
                <a:gridCol w="2883425">
                  <a:extLst>
                    <a:ext uri="{9D8B030D-6E8A-4147-A177-3AD203B41FA5}">
                      <a16:colId xmlns:a16="http://schemas.microsoft.com/office/drawing/2014/main" val="1031185219"/>
                    </a:ext>
                  </a:extLst>
                </a:gridCol>
                <a:gridCol w="2530812">
                  <a:extLst>
                    <a:ext uri="{9D8B030D-6E8A-4147-A177-3AD203B41FA5}">
                      <a16:colId xmlns:a16="http://schemas.microsoft.com/office/drawing/2014/main" val="733215387"/>
                    </a:ext>
                  </a:extLst>
                </a:gridCol>
              </a:tblGrid>
              <a:tr h="322307"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Lp.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1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2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extLst>
                  <a:ext uri="{0D108BD9-81ED-4DB2-BD59-A6C34878D82A}">
                    <a16:rowId xmlns:a16="http://schemas.microsoft.com/office/drawing/2014/main" val="3725158679"/>
                  </a:ext>
                </a:extLst>
              </a:tr>
              <a:tr h="1207097"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wskaźniki produktu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liczba inicjatyw promujących lokalne dziedzictwo przyrodnicze, kulturowe i historyczne oraz inne atrakcje turystyczne i produkty lokalne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liczba działań edukacyjnych podnoszących wiedzę, w tym szkoleń 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extLst>
                  <a:ext uri="{0D108BD9-81ED-4DB2-BD59-A6C34878D82A}">
                    <a16:rowId xmlns:a16="http://schemas.microsoft.com/office/drawing/2014/main" val="3119401356"/>
                  </a:ext>
                </a:extLst>
              </a:tr>
              <a:tr h="322307"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jednostka miary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sztuka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sztuka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extLst>
                  <a:ext uri="{0D108BD9-81ED-4DB2-BD59-A6C34878D82A}">
                    <a16:rowId xmlns:a16="http://schemas.microsoft.com/office/drawing/2014/main" val="887371822"/>
                  </a:ext>
                </a:extLst>
              </a:tr>
              <a:tr h="322307"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wartość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Min. 4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Min. 4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extLst>
                  <a:ext uri="{0D108BD9-81ED-4DB2-BD59-A6C34878D82A}">
                    <a16:rowId xmlns:a16="http://schemas.microsoft.com/office/drawing/2014/main" val="3668924658"/>
                  </a:ext>
                </a:extLst>
              </a:tr>
              <a:tr h="322307"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Limit środków</a:t>
                      </a:r>
                      <a:endParaRPr lang="pl-P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Ok. 66 000,00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Ok. 44 000,00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7144" anchor="ctr"/>
                </a:tc>
                <a:extLst>
                  <a:ext uri="{0D108BD9-81ED-4DB2-BD59-A6C34878D82A}">
                    <a16:rowId xmlns:a16="http://schemas.microsoft.com/office/drawing/2014/main" val="37810060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58CFB63-64DC-4E7E-A783-9287ECA09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327" y="2420888"/>
            <a:ext cx="7337395" cy="1608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r>
              <a:rPr lang="pl-PL" altLang="pl-PL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Cele i wskaźniki planowanego do osiągnięcia w ramach projektu grantowego</a:t>
            </a:r>
            <a:endParaRPr lang="pl-PL" altLang="pl-PL" sz="700" dirty="0"/>
          </a:p>
          <a:p>
            <a:pPr defTabSz="685800" eaLnBrk="0" hangingPunct="0"/>
            <a:r>
              <a:rPr lang="pl-PL" altLang="pl-PL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 ogólny nr 3. </a:t>
            </a:r>
            <a:r>
              <a:rPr lang="pl-PL" altLang="pl-PL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Podniesienie poziomu kapitału społecznego na obszarze LSR</a:t>
            </a:r>
            <a:endParaRPr lang="pl-PL" altLang="pl-PL" sz="700" dirty="0"/>
          </a:p>
          <a:p>
            <a:pPr defTabSz="685800" eaLnBrk="0" hangingPunct="0"/>
            <a:r>
              <a:rPr lang="pl-PL" altLang="pl-PL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 Szczegółowy nr 3.1 </a:t>
            </a:r>
            <a:r>
              <a:rPr lang="pl-PL" altLang="pl-PL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Rozwijanie lokalnych inicjatyw społecznych  i kulturalnych do 2023 roku  </a:t>
            </a:r>
            <a:endParaRPr lang="pl-PL" altLang="pl-PL" sz="700" dirty="0"/>
          </a:p>
          <a:p>
            <a:pPr defTabSz="685800" eaLnBrk="0" hangingPunct="0"/>
            <a:r>
              <a:rPr lang="pl-PL" altLang="pl-PL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Przedsięwzięcie nr 3.1.1 </a:t>
            </a:r>
            <a:r>
              <a:rPr lang="pl-PL" altLang="pl-PL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pl-PL" altLang="pl-PL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RAZEM DLA SIEBIE I DLA INNYCH</a:t>
            </a:r>
            <a:r>
              <a:rPr lang="pl-PL" altLang="pl-PL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pl-PL" altLang="pl-PL" sz="700" dirty="0"/>
          </a:p>
          <a:p>
            <a:pPr defTabSz="685800" eaLnBrk="0" hangingPunct="0"/>
            <a:r>
              <a:rPr lang="pl-PL" altLang="pl-PL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Wskaźniki</a:t>
            </a:r>
            <a:endParaRPr lang="pl-PL" altLang="pl-PL" sz="2800" dirty="0"/>
          </a:p>
        </p:txBody>
      </p:sp>
    </p:spTree>
    <p:extLst>
      <p:ext uri="{BB962C8B-B14F-4D97-AF65-F5344CB8AC3E}">
        <p14:creationId xmlns:p14="http://schemas.microsoft.com/office/powerpoint/2010/main" val="3737297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965665-5B21-40A6-8DA6-B3AC7869C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Ogólne zasady naboru na granty PROW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D66F3FE5-A9CA-457C-A681-4530F3F285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639474"/>
              </p:ext>
            </p:extLst>
          </p:nvPr>
        </p:nvGraphicFramePr>
        <p:xfrm>
          <a:off x="323528" y="2636912"/>
          <a:ext cx="8640960" cy="38251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233708370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136694283"/>
                    </a:ext>
                  </a:extLst>
                </a:gridCol>
              </a:tblGrid>
              <a:tr h="5068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</a:rPr>
                        <a:t>Podmioty uprawnione do składania wniosków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pl-PL" sz="1200">
                          <a:effectLst/>
                        </a:rPr>
                        <a:t>Organizacje pozarządowe posiadające osobowość prawną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pl-PL" sz="1200">
                          <a:effectLst/>
                        </a:rPr>
                        <a:t>Instytucje kultury  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20538515"/>
                  </a:ext>
                </a:extLst>
              </a:tr>
              <a:tr h="1830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</a:rPr>
                        <a:t>Forma wsparcia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</a:rPr>
                        <a:t>Refundacja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807568189"/>
                  </a:ext>
                </a:extLst>
              </a:tr>
              <a:tr h="3045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</a:rPr>
                        <a:t>Maksymalna kwota pomocy na jeden grant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</a:rPr>
                        <a:t>25 000,00 zł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579553972"/>
                  </a:ext>
                </a:extLst>
              </a:tr>
              <a:tr h="3343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</a:rPr>
                        <a:t>Minimalna kwota pomocy na jeden grant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</a:rPr>
                        <a:t>5 000,00 zł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426458953"/>
                  </a:ext>
                </a:extLst>
              </a:tr>
              <a:tr h="1830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</a:rPr>
                        <a:t>Intensywność pomocy 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</a:rPr>
                        <a:t>do 100% kosztów kwalifikowalnych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181893085"/>
                  </a:ext>
                </a:extLst>
              </a:tr>
              <a:tr h="7035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</a:rPr>
                        <a:t>Limit środków w ramach naboru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</a:rPr>
                        <a:t>Ok. 110 000,00 zł (w zależności od kursu euro w momencie ogłoszenia naboru)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</a:rPr>
                        <a:t>do 20% limit na instytucje kultury)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293866918"/>
                  </a:ext>
                </a:extLst>
              </a:tr>
              <a:tr h="15417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</a:rPr>
                        <a:t>Zadania planowane do realizacji w ramach projektu grantowego 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buSzPts val="1200"/>
                        <a:buFont typeface="+mj-lt"/>
                        <a:buAutoNum type="arabicPeriod"/>
                      </a:pPr>
                      <a:r>
                        <a:rPr lang="pl-PL" sz="1200" dirty="0">
                          <a:effectLst/>
                        </a:rPr>
                        <a:t>inicjatywy promujące lokalne dziedzictwo przyrodnicze, kulturowe i historyczne oraz inne atrakcje turystyczne i produkty lokalne,  w tym wydarzenia kulturalne, edukacyjne, promocyjne upowszechniające lokalne dziedzictwo obszaru LGD Ziemia Gotyku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200"/>
                        <a:buFont typeface="+mj-lt"/>
                        <a:buAutoNum type="arabicPeriod"/>
                      </a:pPr>
                      <a:r>
                        <a:rPr lang="pl-PL" sz="1200" dirty="0">
                          <a:effectLst/>
                        </a:rPr>
                        <a:t>działań edukacyjnych podnoszących wiedzę w zakresie środowiska, klimatu, zdrowia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47264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250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35A2D0-12E3-489D-BA0F-0632F43CE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8640"/>
            <a:ext cx="7978080" cy="1944960"/>
          </a:xfrm>
        </p:spPr>
        <p:txBody>
          <a:bodyPr>
            <a:normAutofit fontScale="90000"/>
          </a:bodyPr>
          <a:lstStyle/>
          <a:p>
            <a:r>
              <a:rPr lang="pl-PL" dirty="0"/>
              <a:t>Warunki udzielenia wsparcia w ramach naboru wniosków na granty z PROW	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4AC33D-6884-41D2-954F-70D2A51C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916832"/>
            <a:ext cx="8160243" cy="3908394"/>
          </a:xfrm>
        </p:spPr>
        <p:txBody>
          <a:bodyPr>
            <a:noAutofit/>
          </a:bodyPr>
          <a:lstStyle/>
          <a:p>
            <a:r>
              <a:rPr lang="pl-PL" sz="2400" dirty="0"/>
              <a:t>Złożenie wniosku wraz z wymaganymi załącznikami w miejscu i terminie podanym w ogłoszeniu.</a:t>
            </a:r>
          </a:p>
          <a:p>
            <a:r>
              <a:rPr lang="pl-PL" sz="2400" dirty="0"/>
              <a:t>Zgodność z zakresem tematycznym</a:t>
            </a:r>
          </a:p>
          <a:p>
            <a:r>
              <a:rPr lang="pl-PL" sz="2400" dirty="0"/>
              <a:t>Złożony wniosek musi być zgodny z:</a:t>
            </a:r>
          </a:p>
          <a:p>
            <a:pPr marL="685800" lvl="2" indent="0">
              <a:buNone/>
            </a:pPr>
            <a:r>
              <a:rPr lang="pl-PL" sz="1800" dirty="0"/>
              <a:t>–      warunkami określonymi w rozporządzeniu Ministra Rolnictwa i Rozwoju Wsi z dnia 24 września 2015 r. w sprawie szczegółowych warunków i trybu przyznawania pomocy finansowej w ramach poddziałania „Wsparcie na wdrażanie operacji w ramach strategii rozwoju lokalnego kierowanego przez społeczność” objętego Programem Rozwoju Obszarów Wiejskich na lata 2014-2020 (Dz.U.2019 poz. 1167), </a:t>
            </a:r>
          </a:p>
          <a:p>
            <a:pPr marL="685800" lvl="2" indent="0">
              <a:buNone/>
            </a:pPr>
            <a:r>
              <a:rPr lang="pl-PL" sz="1800" dirty="0"/>
              <a:t>oceną wstępną,</a:t>
            </a:r>
          </a:p>
          <a:p>
            <a:pPr marL="685800" lvl="2" indent="0">
              <a:buNone/>
            </a:pPr>
            <a:r>
              <a:rPr lang="pl-PL" sz="1800" dirty="0"/>
              <a:t>–      warunkami przyznania pomocy określonymi w PROW na lata 2014-2020,</a:t>
            </a:r>
          </a:p>
          <a:p>
            <a:pPr marL="685800" lvl="2" indent="0">
              <a:buNone/>
            </a:pPr>
            <a:r>
              <a:rPr lang="pl-PL" sz="1800" dirty="0"/>
              <a:t>–      oceną zgodności z LSR,</a:t>
            </a:r>
          </a:p>
          <a:p>
            <a:pPr marL="685800" lvl="2" indent="0">
              <a:buNone/>
            </a:pPr>
            <a:r>
              <a:rPr lang="pl-PL" sz="1800" dirty="0"/>
              <a:t>-     kryteriami wyboru </a:t>
            </a:r>
            <a:r>
              <a:rPr lang="pl-PL" sz="1800" dirty="0" err="1"/>
              <a:t>grantobiorców</a:t>
            </a:r>
            <a:r>
              <a:rPr lang="pl-PL" sz="1800" dirty="0"/>
              <a:t> 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547375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7C84F9-CD73-4D87-B8DD-4D6C194F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628800"/>
            <a:ext cx="7886700" cy="691603"/>
          </a:xfrm>
        </p:spPr>
        <p:txBody>
          <a:bodyPr/>
          <a:lstStyle/>
          <a:p>
            <a:pPr algn="ctr"/>
            <a:r>
              <a:rPr lang="pl-PL" dirty="0"/>
              <a:t>GRANTOBIORCY </a:t>
            </a:r>
            <a:br>
              <a:rPr lang="pl-PL" dirty="0"/>
            </a:br>
            <a:r>
              <a:rPr lang="pl-PL" dirty="0"/>
              <a:t>w ramach PROW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9966E3-D8C6-45EB-9DD4-A86B0B17D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852936"/>
            <a:ext cx="8119814" cy="3932587"/>
          </a:xfrm>
        </p:spPr>
        <p:txBody>
          <a:bodyPr>
            <a:normAutofit fontScale="55000" lnSpcReduction="20000"/>
          </a:bodyPr>
          <a:lstStyle/>
          <a:p>
            <a:r>
              <a:rPr lang="pl-PL" dirty="0"/>
              <a:t>1.	O granty może ubiegać się podmiot będący:</a:t>
            </a:r>
          </a:p>
          <a:p>
            <a:r>
              <a:rPr lang="pl-PL" dirty="0"/>
              <a:t>a)	</a:t>
            </a:r>
            <a:r>
              <a:rPr lang="pl-PL" b="1" u="sng" dirty="0"/>
              <a:t>Organizacją pozarządową </a:t>
            </a:r>
            <a:r>
              <a:rPr lang="pl-PL" dirty="0"/>
              <a:t>zarejestrowaną w Krajowym Rejestrze Sądowym,  jeżeli siedziba tej organizacji lub jej oddziału znajduje się na obszarze LGD „Ziemia Gotyku”,     lub    </a:t>
            </a:r>
          </a:p>
          <a:p>
            <a:r>
              <a:rPr lang="pl-PL" dirty="0"/>
              <a:t>b)	</a:t>
            </a:r>
            <a:r>
              <a:rPr lang="pl-PL" b="1" u="sng" dirty="0"/>
              <a:t>Instytucją kultury </a:t>
            </a:r>
            <a:r>
              <a:rPr lang="pl-PL" dirty="0"/>
              <a:t>posiadającą osobowość prawną, jeżeli siedziba tej instytucji znajduje się na obszarze LGD „Ziemia Gotyku”.</a:t>
            </a:r>
          </a:p>
          <a:p>
            <a:r>
              <a:rPr lang="pl-PL" dirty="0"/>
              <a:t>2.	Podmiot ten zobowiązany jest wykazać, że:</a:t>
            </a:r>
          </a:p>
          <a:p>
            <a:r>
              <a:rPr lang="pl-PL" dirty="0"/>
              <a:t>a)	posiada doświadczenie w realizacji projektów o charakterze podobnym do zadania, które zamierza realizować ze środków grantu, lub</a:t>
            </a:r>
          </a:p>
          <a:p>
            <a:r>
              <a:rPr lang="pl-PL" dirty="0"/>
              <a:t>b)	posiada zasoby odpowiednie do przedmiotu zadania, które zamierza realizować, lub</a:t>
            </a:r>
          </a:p>
          <a:p>
            <a:r>
              <a:rPr lang="pl-PL" dirty="0"/>
              <a:t>c)	wykonuje działalność odpowiednią do przedmiotu zadania, które zamierza realizować.</a:t>
            </a:r>
          </a:p>
          <a:p>
            <a:r>
              <a:rPr lang="pl-PL" dirty="0"/>
              <a:t>3.	Podmiot </a:t>
            </a:r>
            <a:r>
              <a:rPr lang="pl-PL" b="1" u="sng" dirty="0"/>
              <a:t>nie może </a:t>
            </a:r>
            <a:r>
              <a:rPr lang="pl-PL" dirty="0"/>
              <a:t>prowadzić działalności gospodarczej.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46000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790CF4-F33D-4EB1-8F96-35DC6CC54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484784"/>
            <a:ext cx="7315200" cy="1435298"/>
          </a:xfrm>
        </p:spPr>
        <p:txBody>
          <a:bodyPr/>
          <a:lstStyle/>
          <a:p>
            <a:r>
              <a:rPr lang="pl-PL" dirty="0"/>
              <a:t>Warunki udzielenia wsparcia w ramach naboru wniosków na granty z PROW	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1B5485-84B7-4FA7-BFBA-EA14FF8EC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429000"/>
            <a:ext cx="7886700" cy="2894807"/>
          </a:xfrm>
        </p:spPr>
        <p:txBody>
          <a:bodyPr>
            <a:normAutofit fontScale="62500" lnSpcReduction="20000"/>
          </a:bodyPr>
          <a:lstStyle/>
          <a:p>
            <a:r>
              <a:rPr lang="pl-PL" dirty="0"/>
              <a:t>Granty są przeznaczone na zadania zakładające realizację wskaźników produktu </a:t>
            </a:r>
          </a:p>
          <a:p>
            <a:r>
              <a:rPr lang="pl-PL" dirty="0"/>
              <a:t>Jeden wniosek o powierzenie grantu </a:t>
            </a:r>
            <a:r>
              <a:rPr lang="pl-PL" b="1" u="sng" dirty="0"/>
              <a:t>powinien</a:t>
            </a:r>
            <a:r>
              <a:rPr lang="pl-PL" dirty="0"/>
              <a:t> zakładać realizację zadania w zakresie wyłącznie jednego rodzaju wskaźnika </a:t>
            </a:r>
          </a:p>
          <a:p>
            <a:r>
              <a:rPr lang="pl-PL" dirty="0"/>
              <a:t>Jeden podmiot może złożyć jeden wniosek w każdym w wymienionych powyżej zakresów</a:t>
            </a:r>
          </a:p>
          <a:p>
            <a:r>
              <a:rPr lang="pl-PL" dirty="0"/>
              <a:t>W ramach realizowanych zadań </a:t>
            </a:r>
            <a:r>
              <a:rPr lang="pl-PL" dirty="0" err="1"/>
              <a:t>grantobiorcy</a:t>
            </a:r>
            <a:r>
              <a:rPr lang="pl-PL" dirty="0"/>
              <a:t> </a:t>
            </a:r>
            <a:r>
              <a:rPr lang="pl-PL" b="1" u="sng" dirty="0"/>
              <a:t>nie będą </a:t>
            </a:r>
            <a:r>
              <a:rPr lang="pl-PL" dirty="0"/>
              <a:t>uzyskiwać dochodu </a:t>
            </a:r>
          </a:p>
          <a:p>
            <a:r>
              <a:rPr lang="pl-PL" dirty="0"/>
              <a:t>Planowane zadania </a:t>
            </a:r>
            <a:r>
              <a:rPr lang="pl-PL" b="1" u="sng" dirty="0"/>
              <a:t>nie mogą </a:t>
            </a:r>
            <a:r>
              <a:rPr lang="pl-PL" dirty="0"/>
              <a:t>mieć charakteru inwestycyjnego</a:t>
            </a:r>
          </a:p>
        </p:txBody>
      </p:sp>
    </p:spTree>
    <p:extLst>
      <p:ext uri="{BB962C8B-B14F-4D97-AF65-F5344CB8AC3E}">
        <p14:creationId xmlns:p14="http://schemas.microsoft.com/office/powerpoint/2010/main" val="872854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5">
            <a:extLst>
              <a:ext uri="{FF2B5EF4-FFF2-40B4-BE49-F238E27FC236}">
                <a16:creationId xmlns:a16="http://schemas.microsoft.com/office/drawing/2014/main" id="{DA9F079E-5302-40CB-ACDD-D7658B617720}"/>
              </a:ext>
            </a:extLst>
          </p:cNvPr>
          <p:cNvSpPr txBox="1">
            <a:spLocks/>
          </p:cNvSpPr>
          <p:nvPr/>
        </p:nvSpPr>
        <p:spPr>
          <a:xfrm>
            <a:off x="2434258" y="5157193"/>
            <a:ext cx="77724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/>
              <a:t>Lokalna Grupa Działania </a:t>
            </a:r>
          </a:p>
          <a:p>
            <a:r>
              <a:rPr lang="pl-PL" b="1" dirty="0"/>
              <a:t>ZIEMIA GOTYKU</a:t>
            </a:r>
            <a:endParaRPr lang="pl-PL" dirty="0"/>
          </a:p>
        </p:txBody>
      </p:sp>
      <p:sp>
        <p:nvSpPr>
          <p:cNvPr id="5" name="Podtytuł 6">
            <a:extLst>
              <a:ext uri="{FF2B5EF4-FFF2-40B4-BE49-F238E27FC236}">
                <a16:creationId xmlns:a16="http://schemas.microsoft.com/office/drawing/2014/main" id="{F7B6C64E-CF2F-4D58-853C-155EF7090467}"/>
              </a:ext>
            </a:extLst>
          </p:cNvPr>
          <p:cNvSpPr txBox="1">
            <a:spLocks/>
          </p:cNvSpPr>
          <p:nvPr/>
        </p:nvSpPr>
        <p:spPr>
          <a:xfrm>
            <a:off x="2757651" y="2252611"/>
            <a:ext cx="7840166" cy="26885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800" b="1" dirty="0">
                <a:solidFill>
                  <a:srgbClr val="C00000"/>
                </a:solidFill>
                <a:latin typeface="Adobe Garamond Pro Bold" pitchFamily="18" charset="-18"/>
              </a:rPr>
              <a:t>BRĄCHNÓWKO 18, 87-140 Chełmża</a:t>
            </a:r>
          </a:p>
          <a:p>
            <a:pPr marL="0" indent="0" algn="ctr">
              <a:buNone/>
            </a:pPr>
            <a:r>
              <a:rPr lang="pl-PL" sz="2800" b="1" dirty="0">
                <a:solidFill>
                  <a:srgbClr val="C00000"/>
                </a:solidFill>
                <a:latin typeface="Adobe Garamond Pro Bold" pitchFamily="18" charset="-18"/>
              </a:rPr>
              <a:t>Tel. 56 610 80 17, 607 745 091</a:t>
            </a:r>
          </a:p>
          <a:p>
            <a:pPr marL="0" indent="0" algn="ctr">
              <a:buNone/>
            </a:pPr>
            <a:endParaRPr lang="pl-PL" sz="1050" b="1" dirty="0">
              <a:solidFill>
                <a:srgbClr val="C00000"/>
              </a:solidFill>
              <a:latin typeface="Adobe Garamond Pro Bold" pitchFamily="18" charset="-18"/>
              <a:hlinkClick r:id="rId2"/>
            </a:endParaRPr>
          </a:p>
          <a:p>
            <a:pPr marL="0" indent="0" algn="ctr">
              <a:buNone/>
            </a:pPr>
            <a:r>
              <a:rPr lang="pl-PL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itchFamily="18" charset="-18"/>
                <a:hlinkClick r:id="rId2"/>
              </a:rPr>
              <a:t>biuro@ziemiagotyku.com</a:t>
            </a:r>
            <a:r>
              <a:rPr lang="pl-PL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itchFamily="18" charset="-18"/>
              </a:rPr>
              <a:t> </a:t>
            </a:r>
          </a:p>
          <a:p>
            <a:pPr marL="0" indent="0" algn="ctr">
              <a:buNone/>
            </a:pPr>
            <a:r>
              <a:rPr lang="pl-PL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itchFamily="18" charset="-18"/>
                <a:hlinkClick r:id="rId3"/>
              </a:rPr>
              <a:t>www.lgd.ziemiagotyku.com</a:t>
            </a:r>
            <a:r>
              <a:rPr lang="pl-PL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itchFamily="18" charset="-18"/>
              </a:rPr>
              <a:t>      </a:t>
            </a:r>
            <a:r>
              <a:rPr lang="pl-PL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itchFamily="18" charset="-18"/>
                <a:hlinkClick r:id="rId4"/>
              </a:rPr>
              <a:t>www.lsr.ziemiagotyku.com</a:t>
            </a:r>
            <a:r>
              <a:rPr lang="pl-PL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itchFamily="18" charset="-18"/>
              </a:rPr>
              <a:t> </a:t>
            </a: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EFA2D8CE-4989-494F-988D-B49ECE63B9CE}"/>
              </a:ext>
            </a:extLst>
          </p:cNvPr>
          <p:cNvSpPr txBox="1">
            <a:spLocks/>
          </p:cNvSpPr>
          <p:nvPr/>
        </p:nvSpPr>
        <p:spPr>
          <a:xfrm>
            <a:off x="1991544" y="1466217"/>
            <a:ext cx="835292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b="1" dirty="0">
                <a:solidFill>
                  <a:schemeClr val="tx1"/>
                </a:solidFill>
                <a:latin typeface="Adobe Garamond Pro"/>
              </a:rPr>
              <a:t>Europejski Fundusz Rolny na rzecz Rozwoju Obszarów Wiejskich: Europa inwestująca w obszary wiejskie.</a:t>
            </a:r>
          </a:p>
          <a:p>
            <a:r>
              <a:rPr lang="pl-PL" sz="1200" b="1" dirty="0">
                <a:solidFill>
                  <a:schemeClr val="tx1"/>
                </a:solidFill>
                <a:latin typeface="Adobe Garamond Pro"/>
              </a:rPr>
              <a:t> Instytucja Zarządzająca PROW 2014-2020 – Minister Rolnictwa i Rozwoju Wsi</a:t>
            </a:r>
          </a:p>
        </p:txBody>
      </p:sp>
      <p:pic>
        <p:nvPicPr>
          <p:cNvPr id="7" name="Picture 10" descr="C:\Users\ZIEMIA~1\AppData\Local\Temp\Rar$DIa0.577\PROW-2014-2020-logo-kolor.jpg">
            <a:extLst>
              <a:ext uri="{FF2B5EF4-FFF2-40B4-BE49-F238E27FC236}">
                <a16:creationId xmlns:a16="http://schemas.microsoft.com/office/drawing/2014/main" id="{75DFF50E-A9B7-46F0-9CB9-33C388324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644" y="0"/>
            <a:ext cx="2219325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Ziemia Gotyku\Desktop\STOWARZYSZENIE ZIEMIA GOTYKU\LGD Ziemia Gotyku_logo zielone 1.jpg">
            <a:extLst>
              <a:ext uri="{FF2B5EF4-FFF2-40B4-BE49-F238E27FC236}">
                <a16:creationId xmlns:a16="http://schemas.microsoft.com/office/drawing/2014/main" id="{4B2250CD-03EB-4E6C-A7D9-14E9CF7C7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363" y="187325"/>
            <a:ext cx="2163197" cy="106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encrypted-tbn2.gstatic.com/images?q=tbn:ANd9GcRSvVET-fbtB4iaraOpmqkSpXSdHVCsOxlrP2TzCsKj0S9pXOGpgA">
            <a:extLst>
              <a:ext uri="{FF2B5EF4-FFF2-40B4-BE49-F238E27FC236}">
                <a16:creationId xmlns:a16="http://schemas.microsoft.com/office/drawing/2014/main" id="{C47F0579-7D69-417D-9667-B50F48A0C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30" y="172360"/>
            <a:ext cx="1080120" cy="106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Ziemia Gotyku\Desktop\logotypy\flag_yellow_low.jpg">
            <a:extLst>
              <a:ext uri="{FF2B5EF4-FFF2-40B4-BE49-F238E27FC236}">
                <a16:creationId xmlns:a16="http://schemas.microsoft.com/office/drawing/2014/main" id="{F85DC730-1F8B-427B-A7A1-B8A3076BF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995" y="160692"/>
            <a:ext cx="1632825" cy="1091272"/>
          </a:xfrm>
          <a:prstGeom prst="rect">
            <a:avLst/>
          </a:prstGeom>
          <a:noFill/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05AF246-855C-4BFD-9144-0DEF1EE9FC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2570" y="2636913"/>
            <a:ext cx="834081" cy="834081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CF5BC78-9484-42DD-A26F-656A7C6D44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038" y="2229902"/>
            <a:ext cx="2567251" cy="256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1251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5F5F5F"/>
      </a:dk1>
      <a:lt1>
        <a:srgbClr val="FFFFFF"/>
      </a:lt1>
      <a:dk2>
        <a:srgbClr val="5F5F5F"/>
      </a:dk2>
      <a:lt2>
        <a:srgbClr val="238A00"/>
      </a:lt2>
      <a:accent1>
        <a:srgbClr val="31A70A"/>
      </a:accent1>
      <a:accent2>
        <a:srgbClr val="54C322"/>
      </a:accent2>
      <a:accent3>
        <a:srgbClr val="FFFFFF"/>
      </a:accent3>
      <a:accent4>
        <a:srgbClr val="505050"/>
      </a:accent4>
      <a:accent5>
        <a:srgbClr val="ADD0AA"/>
      </a:accent5>
      <a:accent6>
        <a:srgbClr val="4BB01E"/>
      </a:accent6>
      <a:hlink>
        <a:srgbClr val="82DA46"/>
      </a:hlink>
      <a:folHlink>
        <a:srgbClr val="CDCDC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34</TotalTime>
  <Words>889</Words>
  <Application>Microsoft Office PowerPoint</Application>
  <PresentationFormat>Pokaz na ekranie (4:3)</PresentationFormat>
  <Paragraphs>101</Paragraphs>
  <Slides>10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8" baseType="lpstr">
      <vt:lpstr>Adobe Garamond Pro</vt:lpstr>
      <vt:lpstr>Adobe Garamond Pro Bold</vt:lpstr>
      <vt:lpstr>Arial</vt:lpstr>
      <vt:lpstr>Calibri</vt:lpstr>
      <vt:lpstr>Candara</vt:lpstr>
      <vt:lpstr>Microsoft Sans Serif</vt:lpstr>
      <vt:lpstr>Times New Roman</vt:lpstr>
      <vt:lpstr>powerpoint-template-24</vt:lpstr>
      <vt:lpstr>Forum współpracy </vt:lpstr>
      <vt:lpstr>Program forum</vt:lpstr>
      <vt:lpstr>Nabór wniosków na granty z PROW na lata 2014-2020</vt:lpstr>
      <vt:lpstr>Informacja o planowanych na II poł. 2021 naborach wniosków o powierzenie grantów ze środków PROW</vt:lpstr>
      <vt:lpstr>Ogólne zasady naboru na granty PROW</vt:lpstr>
      <vt:lpstr>Ogólne zasady naboru na granty PROW</vt:lpstr>
      <vt:lpstr>Warunki udzielenia wsparcia w ramach naboru wniosków na granty z PROW  </vt:lpstr>
      <vt:lpstr>GRANTOBIORCY  w ramach PROW</vt:lpstr>
      <vt:lpstr>Warunki udzielenia wsparcia w ramach naboru wniosków na granty z PROW </vt:lpstr>
      <vt:lpstr>Prezentacja programu PowerPoint</vt:lpstr>
    </vt:vector>
  </TitlesOfParts>
  <Company>Templates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Mateusz  Pikuła</dc:creator>
  <cp:lastModifiedBy>Mateusz  Pikuła</cp:lastModifiedBy>
  <cp:revision>2</cp:revision>
  <dcterms:created xsi:type="dcterms:W3CDTF">2021-10-05T18:13:32Z</dcterms:created>
  <dcterms:modified xsi:type="dcterms:W3CDTF">2021-10-05T19:03:46Z</dcterms:modified>
</cp:coreProperties>
</file>