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6" r:id="rId29"/>
    <p:sldId id="284" r:id="rId30"/>
    <p:sldId id="287" r:id="rId31"/>
    <p:sldId id="288" r:id="rId32"/>
    <p:sldId id="289" r:id="rId33"/>
    <p:sldId id="290" r:id="rId34"/>
    <p:sldId id="282" r:id="rId35"/>
  </p:sldIdLst>
  <p:sldSz cx="18288000" cy="10287000"/>
  <p:notesSz cx="6858000" cy="9144000"/>
  <p:embeddedFontLst>
    <p:embeddedFont>
      <p:font typeface="Advent Pro Medium" panose="020B060402020202020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Playfair Display" panose="020B0604020202020204" charset="-18"/>
      <p:regular r:id="rId44"/>
      <p:bold r:id="rId45"/>
      <p:italic r:id="rId46"/>
      <p:boldItalic r:id="rId47"/>
    </p:embeddedFont>
    <p:embeddedFont>
      <p:font typeface="Raleway" panose="020B0604020202020204" charset="-18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Zal.1_rozwijanie_2019.doc" TargetMode="External"/><Relationship Id="rId2" Type="http://schemas.openxmlformats.org/officeDocument/2006/relationships/hyperlink" Target="Og&#322;oszenie%20o%20naborze%20wniosk&#243;w%20na%20rozwijanie%20dzia&#322;.gosp._2019_.docx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hyperlink" Target="zal.2.Kryteria_rozwijanie_2019.docx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WoPP_19.2_I_3z.xlsx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WoPP_19.2_I_3z.xlsx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BP_I_3z.docx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BP_I_3z.docx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BP_I_3z.docx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BP_I_3z.docx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../BP_I_3z.docx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63162" y="5993264"/>
            <a:ext cx="5697928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800" b="0" i="0" spc="308">
                <a:solidFill>
                  <a:srgbClr val="35382F"/>
                </a:solidFill>
                <a:latin typeface="Raleway"/>
              </a:rPr>
              <a:t>Łysomice, 02.10.2019r.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372" y="1817541"/>
            <a:ext cx="9308098" cy="3786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SPOTKANIE INFORMACYJNE 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ZWIĄZANE Z NABOREM WNIOSKÓW NA ROZWIJANIE DZIAŁALNOŚCI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GOSPODARCZEJ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w zakresie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19.2. „Wsparcie na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wdrażanie operacji w ramach strategii rozwoju lokalnego kierowanego przez</a:t>
            </a:r>
          </a:p>
          <a:p>
            <a:pPr algn="ctr">
              <a:lnSpc>
                <a:spcPts val="3324"/>
              </a:lnSpc>
            </a:pPr>
            <a:r>
              <a:rPr lang="en-US" sz="3821" i="0" spc="76">
                <a:solidFill>
                  <a:srgbClr val="35382F"/>
                </a:solidFill>
                <a:latin typeface="Advent Pro Medium"/>
              </a:rPr>
              <a:t>społeczność”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37563" y="8055054"/>
            <a:ext cx="5997204" cy="103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0" i="0" spc="50">
                <a:solidFill>
                  <a:srgbClr val="35382F"/>
                </a:solidFill>
                <a:latin typeface="Raleway"/>
              </a:rPr>
              <a:t>Europejski Fundusz Rolny na rzecz Rozwoju Obszarów Wiejskich: </a:t>
            </a:r>
          </a:p>
          <a:p>
            <a:pPr algn="ctr">
              <a:lnSpc>
                <a:spcPts val="1400"/>
              </a:lnSpc>
            </a:pPr>
            <a:r>
              <a:rPr lang="en-US" sz="1000" b="0" i="0" spc="50">
                <a:solidFill>
                  <a:srgbClr val="35382F"/>
                </a:solidFill>
                <a:latin typeface="Raleway"/>
              </a:rPr>
              <a:t>Europa inwestująca w obszary wiejskie.</a:t>
            </a:r>
          </a:p>
          <a:p>
            <a:pPr algn="ctr">
              <a:lnSpc>
                <a:spcPts val="1400"/>
              </a:lnSpc>
            </a:pPr>
            <a:r>
              <a:rPr lang="en-US" sz="1000" b="0" i="0" spc="50">
                <a:solidFill>
                  <a:srgbClr val="35382F"/>
                </a:solidFill>
                <a:latin typeface="Raleway"/>
              </a:rPr>
              <a:t> Instytucja Zarządzająca PROW 2014-2020 – Minister Rolnictwa i Rozwoju Wsi.</a:t>
            </a:r>
          </a:p>
          <a:p>
            <a:pPr algn="ctr">
              <a:lnSpc>
                <a:spcPts val="1400"/>
              </a:lnSpc>
            </a:pPr>
            <a:r>
              <a:rPr lang="en-US" sz="1000" b="0" i="0" spc="50">
                <a:solidFill>
                  <a:srgbClr val="35382F"/>
                </a:solidFill>
                <a:latin typeface="Raleway"/>
              </a:rPr>
              <a:t>Spotkanie współfinansowane ze środków Unii Europejskiej w ramach poddziałania „Wsparcie na rzecz kosztów bieżących i aktywizacji” Programu Rozwoju Obszarów Wiejskich na lata 2014-2020</a:t>
            </a:r>
          </a:p>
        </p:txBody>
      </p:sp>
      <p:sp>
        <p:nvSpPr>
          <p:cNvPr id="5" name="AutoShape 5"/>
          <p:cNvSpPr/>
          <p:nvPr/>
        </p:nvSpPr>
        <p:spPr>
          <a:xfrm>
            <a:off x="7212470" y="1028700"/>
            <a:ext cx="1897240" cy="34210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6" name="AutoShape 6"/>
          <p:cNvSpPr/>
          <p:nvPr/>
        </p:nvSpPr>
        <p:spPr>
          <a:xfrm>
            <a:off x="1028700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15581" y="405356"/>
            <a:ext cx="8234838" cy="54761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90421" y="9374994"/>
            <a:ext cx="1167016" cy="77465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82743" y="9414421"/>
            <a:ext cx="706906" cy="69276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331328" y="9414421"/>
            <a:ext cx="636661" cy="69580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261788" y="9374994"/>
            <a:ext cx="1182683" cy="77465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1191054" y="6417444"/>
            <a:ext cx="5697928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800" b="0" i="0" spc="308">
                <a:solidFill>
                  <a:srgbClr val="35382F"/>
                </a:solidFill>
                <a:latin typeface="Raleway"/>
              </a:rPr>
              <a:t>www.lgd.ziemiagotyku.com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1881" y="1827290"/>
            <a:ext cx="9806407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b="1" i="0" spc="64">
                <a:solidFill>
                  <a:srgbClr val="35382F"/>
                </a:solidFill>
                <a:latin typeface="Playfair Display"/>
              </a:rPr>
              <a:t>PROGRAM SPOTKANIA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3176" y="3277552"/>
            <a:ext cx="7182067" cy="4260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>
              <a:lnSpc>
                <a:spcPts val="4199"/>
              </a:lnSpc>
              <a:buFont typeface="Arial"/>
              <a:buChar char="•"/>
            </a:pP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warunki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 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przyznania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rozwijanie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działalności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gospodarczej</a:t>
            </a:r>
            <a:endParaRPr lang="en-US" sz="2800" b="0" i="0" spc="56" dirty="0">
              <a:solidFill>
                <a:srgbClr val="35382F"/>
              </a:solidFill>
              <a:latin typeface="Raleway"/>
            </a:endParaRPr>
          </a:p>
          <a:p>
            <a:pPr>
              <a:lnSpc>
                <a:spcPts val="4199"/>
              </a:lnSpc>
            </a:pPr>
            <a:endParaRPr lang="en-US" sz="2800" b="0" i="0" spc="56" dirty="0">
              <a:solidFill>
                <a:srgbClr val="35382F"/>
              </a:solidFill>
              <a:latin typeface="Raleway"/>
            </a:endParaRPr>
          </a:p>
          <a:p>
            <a:pPr marL="462280" lvl="1" indent="-231140">
              <a:lnSpc>
                <a:spcPts val="4199"/>
              </a:lnSpc>
              <a:buFont typeface="Arial"/>
              <a:buChar char="•"/>
            </a:pP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zasady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naboru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oceny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wniosków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</a:p>
          <a:p>
            <a:pPr>
              <a:lnSpc>
                <a:spcPts val="4199"/>
              </a:lnSpc>
            </a:pPr>
            <a:r>
              <a:rPr lang="pl-PL" sz="2800" b="0" i="0" spc="56" dirty="0">
                <a:solidFill>
                  <a:srgbClr val="35382F"/>
                </a:solidFill>
                <a:latin typeface="Raleway"/>
              </a:rPr>
              <a:t>     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o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pomocy</a:t>
            </a:r>
            <a:endParaRPr lang="en-US" sz="2800" b="0" i="0" spc="56" dirty="0">
              <a:solidFill>
                <a:srgbClr val="35382F"/>
              </a:solidFill>
              <a:latin typeface="Raleway"/>
            </a:endParaRPr>
          </a:p>
          <a:p>
            <a:pPr>
              <a:lnSpc>
                <a:spcPts val="4199"/>
              </a:lnSpc>
            </a:pPr>
            <a:endParaRPr lang="en-US" sz="2800" b="0" i="0" spc="56" dirty="0">
              <a:solidFill>
                <a:srgbClr val="35382F"/>
              </a:solidFill>
              <a:latin typeface="Raleway"/>
            </a:endParaRPr>
          </a:p>
          <a:p>
            <a:pPr marL="462280" lvl="1" indent="-231140">
              <a:lnSpc>
                <a:spcPts val="4199"/>
              </a:lnSpc>
              <a:buFont typeface="Arial"/>
              <a:buChar char="•"/>
            </a:pP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zasady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wypełniania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wniosku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pl-PL" sz="2800" b="0" i="0" spc="56" dirty="0">
                <a:solidFill>
                  <a:srgbClr val="35382F"/>
                </a:solidFill>
                <a:latin typeface="Raleway"/>
              </a:rPr>
              <a:t>     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o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800" b="0" i="0" spc="5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56" dirty="0" err="1">
                <a:solidFill>
                  <a:srgbClr val="35382F"/>
                </a:solidFill>
                <a:latin typeface="Raleway"/>
              </a:rPr>
              <a:t>biznesplanu</a:t>
            </a:r>
            <a:endParaRPr lang="en-US" sz="2800" b="0" i="0" spc="56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6493641" y="1240790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70694" y="3041129"/>
            <a:ext cx="7187483" cy="481561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159166" y="9423859"/>
            <a:ext cx="5252155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800" b="0" i="0" spc="56">
                <a:solidFill>
                  <a:srgbClr val="35382F"/>
                </a:solidFill>
                <a:latin typeface="Raleway"/>
              </a:rPr>
              <a:t>www.lgd.ziemiagotyku.com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3" name="TextBox 3"/>
          <p:cNvSpPr txBox="1"/>
          <p:nvPr/>
        </p:nvSpPr>
        <p:spPr>
          <a:xfrm>
            <a:off x="400370" y="1765552"/>
            <a:ext cx="9709857" cy="546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200" b="0" i="0" spc="64">
                <a:solidFill>
                  <a:srgbClr val="35382F"/>
                </a:solidFill>
                <a:latin typeface="Raleway"/>
              </a:rPr>
              <a:t>Rozporządzenie Ministra Rolnictwa i Rozwoju Wsi z dnia 24 września 2015 r. w sprawie szczegółowych warunków i trybu przyznawania pomocy finansowej w ramach poddziałania „Wsparcie na wdrażanie operacji w ramach strategii rozwoju lokalnego kierowanego przez społeczność” objętego Programem Rozwoju Obszarów Wiejskich na lata 2014–2020 </a:t>
            </a:r>
          </a:p>
          <a:p>
            <a:pPr algn="just">
              <a:lnSpc>
                <a:spcPts val="4800"/>
              </a:lnSpc>
            </a:pPr>
            <a:r>
              <a:rPr lang="en-US" sz="3200" b="0" i="0" spc="64">
                <a:solidFill>
                  <a:srgbClr val="35382F"/>
                </a:solidFill>
                <a:latin typeface="Raleway"/>
              </a:rPr>
              <a:t>(Dz.U.2019 poz. 664)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9639300" cy="3810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8523" y="4124338"/>
            <a:ext cx="7024205" cy="47062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136803"/>
            <a:ext cx="14205658" cy="107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04"/>
              </a:lnSpc>
            </a:pPr>
            <a:r>
              <a:rPr lang="en-US" sz="6400" b="0" spc="64">
                <a:solidFill>
                  <a:srgbClr val="35382F"/>
                </a:solidFill>
                <a:latin typeface="Playfair Display"/>
              </a:rPr>
              <a:t>Komu przysługuje pomoc?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4762800"/>
            <a:ext cx="4794958" cy="2685008"/>
            <a:chOff x="0" y="0"/>
            <a:chExt cx="6393277" cy="3580010"/>
          </a:xfrm>
        </p:grpSpPr>
        <p:sp>
          <p:nvSpPr>
            <p:cNvPr id="4" name="TextBox 4"/>
            <p:cNvSpPr txBox="1"/>
            <p:nvPr/>
          </p:nvSpPr>
          <p:spPr>
            <a:xfrm>
              <a:off x="0" y="-66675"/>
              <a:ext cx="639327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>
                  <a:solidFill>
                    <a:srgbClr val="35382F"/>
                  </a:solidFill>
                  <a:latin typeface="Raleway"/>
                </a:rPr>
                <a:t>OSOBA FIZYCZNA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78745"/>
              <a:ext cx="6393277" cy="2501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180" lvl="1" indent="-148590">
                <a:lnSpc>
                  <a:spcPts val="2520"/>
                </a:lnSpc>
                <a:buFont typeface="Arial"/>
                <a:buChar char="•"/>
              </a:pPr>
              <a:r>
                <a:rPr lang="en-US" sz="1800" b="0" i="0" spc="18">
                  <a:solidFill>
                    <a:srgbClr val="35382F"/>
                  </a:solidFill>
                  <a:latin typeface="Raleway"/>
                </a:rPr>
                <a:t>obywatel UE</a:t>
              </a:r>
            </a:p>
            <a:p>
              <a:pPr marL="297180" lvl="1" indent="-148590">
                <a:lnSpc>
                  <a:spcPts val="2520"/>
                </a:lnSpc>
                <a:buFont typeface="Arial"/>
                <a:buChar char="•"/>
              </a:pPr>
              <a:r>
                <a:rPr lang="en-US" sz="1800" b="0" i="0" spc="18">
                  <a:solidFill>
                    <a:srgbClr val="35382F"/>
                  </a:solidFill>
                  <a:latin typeface="Raleway"/>
                </a:rPr>
                <a:t>pełnoletni</a:t>
              </a:r>
            </a:p>
            <a:p>
              <a:pPr marL="297180" lvl="1" indent="-148590">
                <a:lnSpc>
                  <a:spcPts val="2520"/>
                </a:lnSpc>
                <a:buFont typeface="Arial"/>
                <a:buChar char="•"/>
              </a:pPr>
              <a:r>
                <a:rPr lang="en-US" sz="1800" b="0" i="0" spc="18">
                  <a:solidFill>
                    <a:srgbClr val="35382F"/>
                  </a:solidFill>
                  <a:latin typeface="Raleway"/>
                </a:rPr>
                <a:t>miejsce wykonywania działalności gospodarczej, oznaczone adresem wpisanym do CEIDG znajduje się na obszarze wiejskim objętym LSR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746521" y="4762800"/>
            <a:ext cx="4794958" cy="1427708"/>
            <a:chOff x="0" y="0"/>
            <a:chExt cx="6393277" cy="1903610"/>
          </a:xfrm>
        </p:grpSpPr>
        <p:sp>
          <p:nvSpPr>
            <p:cNvPr id="7" name="TextBox 7"/>
            <p:cNvSpPr txBox="1"/>
            <p:nvPr/>
          </p:nvSpPr>
          <p:spPr>
            <a:xfrm>
              <a:off x="0" y="-66675"/>
              <a:ext cx="639327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>
                  <a:solidFill>
                    <a:srgbClr val="35382F"/>
                  </a:solidFill>
                  <a:latin typeface="Raleway"/>
                </a:rPr>
                <a:t>OSOBA PRAWNA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78745"/>
              <a:ext cx="6393277" cy="8248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180" lvl="1" indent="-148590">
                <a:lnSpc>
                  <a:spcPts val="2520"/>
                </a:lnSpc>
                <a:buFont typeface="Arial"/>
                <a:buChar char="•"/>
              </a:pPr>
              <a:r>
                <a:rPr lang="en-US" sz="1800" b="0" i="0" spc="18">
                  <a:solidFill>
                    <a:srgbClr val="35382F"/>
                  </a:solidFill>
                  <a:latin typeface="Raleway"/>
                </a:rPr>
                <a:t>siedziba lub oddział znajduje się na obszarze LSR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464342" y="4762800"/>
            <a:ext cx="4794958" cy="2585948"/>
            <a:chOff x="0" y="0"/>
            <a:chExt cx="6393277" cy="344793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6393277" cy="2211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 b="0" i="0" spc="216">
                  <a:solidFill>
                    <a:srgbClr val="35382F"/>
                  </a:solidFill>
                  <a:latin typeface="Raleway"/>
                </a:rPr>
                <a:t>JEDNOSTKA ORGANIZACYJNA NIEPOSIADAJĄCA OSOBOWOŚCI PRAWNEJ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623065"/>
              <a:ext cx="6393277" cy="8248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180" lvl="1" indent="-148590">
                <a:lnSpc>
                  <a:spcPts val="2520"/>
                </a:lnSpc>
                <a:buFont typeface="Arial"/>
                <a:buChar char="•"/>
              </a:pPr>
              <a:r>
                <a:rPr lang="en-US" sz="1800" b="0" i="0" spc="18">
                  <a:solidFill>
                    <a:srgbClr val="35382F"/>
                  </a:solidFill>
                  <a:latin typeface="Raleway"/>
                </a:rPr>
                <a:t>siedziba lub oddział znajduję się na obszarze LSR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16470601" y="9035533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3059" y="904495"/>
            <a:ext cx="2859573" cy="285957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60852" y="904495"/>
            <a:ext cx="2859573" cy="285957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64768" y="904495"/>
            <a:ext cx="2859573" cy="28595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136803"/>
            <a:ext cx="14205658" cy="107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04"/>
              </a:lnSpc>
            </a:pPr>
            <a:r>
              <a:rPr lang="en-US" sz="6400" b="0" spc="64">
                <a:solidFill>
                  <a:srgbClr val="35382F"/>
                </a:solidFill>
                <a:latin typeface="Playfair Display"/>
              </a:rPr>
              <a:t>Komu przysługuje pomoc?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48629" y="4810401"/>
            <a:ext cx="16590741" cy="2341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7675" lvl="1" indent="-158837">
              <a:lnSpc>
                <a:spcPts val="2693"/>
              </a:lnSpc>
              <a:buFont typeface="Arial"/>
              <a:buChar char="•"/>
            </a:pPr>
            <a:r>
              <a:rPr lang="en-US" sz="1924" b="0" i="0" spc="19">
                <a:solidFill>
                  <a:srgbClr val="35382F"/>
                </a:solidFill>
                <a:latin typeface="Raleway"/>
              </a:rPr>
              <a:t>w przypadku gdy operacja będzie realizowana w ramach wykonywania działalności gospodarczej w formie spółki cywilnej warunki określone powyżej powinny być spełnione przez wszystkich wspólników tej spółki</a:t>
            </a:r>
          </a:p>
          <a:p>
            <a:pPr>
              <a:lnSpc>
                <a:spcPts val="2693"/>
              </a:lnSpc>
            </a:pPr>
            <a:endParaRPr lang="en-US" sz="1924" b="0" i="0" spc="19">
              <a:solidFill>
                <a:srgbClr val="35382F"/>
              </a:solidFill>
              <a:latin typeface="Raleway"/>
            </a:endParaRPr>
          </a:p>
          <a:p>
            <a:pPr marL="317675" lvl="1" indent="-158837">
              <a:lnSpc>
                <a:spcPts val="2693"/>
              </a:lnSpc>
              <a:buFont typeface="Arial"/>
              <a:buChar char="•"/>
            </a:pPr>
            <a:r>
              <a:rPr lang="en-US" sz="1924" b="0" i="0" spc="19">
                <a:solidFill>
                  <a:srgbClr val="35382F"/>
                </a:solidFill>
                <a:latin typeface="Raleway"/>
              </a:rPr>
              <a:t>podmiot wykonuje działalność gospodarczą, do której stosuje się przepisy ustawy z dnia 6 marca 2018 r. - Prawo przedsiębiorców</a:t>
            </a:r>
          </a:p>
          <a:p>
            <a:pPr>
              <a:lnSpc>
                <a:spcPts val="2693"/>
              </a:lnSpc>
            </a:pPr>
            <a:endParaRPr lang="en-US" sz="1924" b="0" i="0" spc="19">
              <a:solidFill>
                <a:srgbClr val="35382F"/>
              </a:solidFill>
              <a:latin typeface="Raleway"/>
            </a:endParaRPr>
          </a:p>
          <a:p>
            <a:pPr marL="317675" lvl="1" indent="-158837">
              <a:lnSpc>
                <a:spcPts val="2693"/>
              </a:lnSpc>
              <a:buFont typeface="Arial"/>
              <a:buChar char="•"/>
            </a:pPr>
            <a:r>
              <a:rPr lang="en-US" sz="1924" b="0" i="0" spc="19">
                <a:solidFill>
                  <a:srgbClr val="35382F"/>
                </a:solidFill>
                <a:latin typeface="Raleway"/>
              </a:rPr>
              <a:t>podmiot prowadzi mikroprzedsiębiorstwo albo małe przedsiębiorstwo w rozumieniu przepisów rozporządzenia Komisji (UE) nr 651/2014 z dnia 17 czerwca 2014 r.</a:t>
            </a:r>
          </a:p>
        </p:txBody>
      </p:sp>
      <p:sp>
        <p:nvSpPr>
          <p:cNvPr id="4" name="AutoShape 4"/>
          <p:cNvSpPr/>
          <p:nvPr/>
        </p:nvSpPr>
        <p:spPr>
          <a:xfrm>
            <a:off x="16470601" y="9035533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3059" y="904495"/>
            <a:ext cx="2859573" cy="285957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60852" y="904495"/>
            <a:ext cx="2859573" cy="28595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64768" y="904495"/>
            <a:ext cx="2859573" cy="28595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7128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Warunki uzyskania pomocy</a:t>
            </a:r>
          </a:p>
        </p:txBody>
      </p:sp>
      <p:sp>
        <p:nvSpPr>
          <p:cNvPr id="3" name="AutoShape 3"/>
          <p:cNvSpPr/>
          <p:nvPr/>
        </p:nvSpPr>
        <p:spPr>
          <a:xfrm>
            <a:off x="941026" y="3037075"/>
            <a:ext cx="16230600" cy="38100"/>
          </a:xfrm>
          <a:prstGeom prst="rect">
            <a:avLst/>
          </a:prstGeom>
          <a:solidFill>
            <a:srgbClr val="35382F"/>
          </a:solidFill>
        </p:spPr>
      </p:sp>
      <p:grpSp>
        <p:nvGrpSpPr>
          <p:cNvPr id="4" name="Group 4"/>
          <p:cNvGrpSpPr/>
          <p:nvPr/>
        </p:nvGrpSpPr>
        <p:grpSpPr>
          <a:xfrm>
            <a:off x="1295399" y="3415515"/>
            <a:ext cx="15976964" cy="1708673"/>
            <a:chOff x="238700" y="-645062"/>
            <a:chExt cx="21302617" cy="2278231"/>
          </a:xfrm>
        </p:grpSpPr>
        <p:sp>
          <p:nvSpPr>
            <p:cNvPr id="5" name="TextBox 5"/>
            <p:cNvSpPr txBox="1"/>
            <p:nvPr/>
          </p:nvSpPr>
          <p:spPr>
            <a:xfrm>
              <a:off x="1693817" y="-645062"/>
              <a:ext cx="19847500" cy="22782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359"/>
                </a:lnSpc>
              </a:pP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w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okresie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3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lat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poprzedzających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dzień</a:t>
              </a:r>
              <a:r>
                <a:rPr lang="pl-PL" sz="240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złożenia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wniosku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  o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przyznanie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pomocy</a:t>
              </a:r>
              <a:r>
                <a:rPr lang="pl-PL" sz="240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podmiot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wykonywał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łącznie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przez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co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najmniej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365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dni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działalność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gospodarczą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do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której</a:t>
              </a:r>
              <a:r>
                <a:rPr lang="pl-PL" sz="240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stosuje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się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przepisy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ustawy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z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dnia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6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marca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2018 r. -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Prawo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przedsiębiorców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 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oraz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nadal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wykonuje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tę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działalność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;</a:t>
              </a: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38700" y="-313146"/>
              <a:ext cx="632167" cy="635000"/>
              <a:chOff x="-27623534" y="-3131454"/>
              <a:chExt cx="6321667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27623534" y="-3131454"/>
                <a:ext cx="6321667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5382F"/>
              </a:solidFill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1258818" y="7253946"/>
            <a:ext cx="15757265" cy="1708673"/>
            <a:chOff x="-9294375" y="-1351672"/>
            <a:chExt cx="21009684" cy="2278230"/>
          </a:xfrm>
        </p:grpSpPr>
        <p:sp>
          <p:nvSpPr>
            <p:cNvPr id="9" name="TextBox 9"/>
            <p:cNvSpPr txBox="1"/>
            <p:nvPr/>
          </p:nvSpPr>
          <p:spPr>
            <a:xfrm>
              <a:off x="-7807949" y="-1351672"/>
              <a:ext cx="19523258" cy="22782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359"/>
                </a:lnSpc>
              </a:pP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utworzenie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co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najmniej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jednego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miejsca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pracy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przeliczeniu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pełne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etaty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średnioroczne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i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jest to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uzasadnione</a:t>
              </a:r>
              <a:r>
                <a:rPr lang="pl-PL" sz="240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zakresem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realizacji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operacji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a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osoba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dla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której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zostanie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utworzone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to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miejsce</a:t>
              </a:r>
              <a:r>
                <a:rPr lang="pl-PL" sz="240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pracy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zostanie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zatrudniona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podstawie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umowy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o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pracę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lub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spółdzielczej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umowy</a:t>
              </a:r>
              <a:r>
                <a:rPr lang="pl-PL" sz="2400" b="1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o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pracę</a:t>
              </a:r>
              <a:endParaRPr lang="en-US" sz="2400" b="1" i="0" spc="216" dirty="0">
                <a:solidFill>
                  <a:srgbClr val="35382F"/>
                </a:solidFill>
                <a:latin typeface="Raleway"/>
              </a:endParaRP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-9294375" y="-682236"/>
              <a:ext cx="632167" cy="635000"/>
              <a:chOff x="-122954240" y="-6822360"/>
              <a:chExt cx="6321667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122954240" y="-6822360"/>
                <a:ext cx="6321667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5382F"/>
              </a:solidFill>
            </p:spPr>
            <p:txBody>
              <a:bodyPr/>
              <a:lstStyle/>
              <a:p>
                <a:endParaRPr lang="pl-PL" dirty="0"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258824" y="5464528"/>
            <a:ext cx="15617646" cy="1272656"/>
            <a:chOff x="-12545568" y="-38296"/>
            <a:chExt cx="20823528" cy="1696874"/>
          </a:xfrm>
        </p:grpSpPr>
        <p:sp>
          <p:nvSpPr>
            <p:cNvPr id="13" name="TextBox 13"/>
            <p:cNvSpPr txBox="1"/>
            <p:nvPr/>
          </p:nvSpPr>
          <p:spPr>
            <a:xfrm>
              <a:off x="-11059149" y="-38296"/>
              <a:ext cx="19337109" cy="16968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359"/>
                </a:lnSpc>
              </a:pP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utrzymanie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miejsc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pracy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w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tym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miejsc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pracy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które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zostaną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utworzone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ramach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realizacji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0" i="0" spc="216" dirty="0" err="1">
                  <a:solidFill>
                    <a:srgbClr val="35382F"/>
                  </a:solidFill>
                  <a:latin typeface="Raleway"/>
                </a:rPr>
                <a:t>operacji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, 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do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dnia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, w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którym</a:t>
              </a:r>
              <a:r>
                <a:rPr lang="pl-PL" sz="2400" b="1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upłynie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3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lata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od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dnia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wypłaty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płatności</a:t>
              </a:r>
              <a:r>
                <a:rPr lang="en-US" sz="2400" b="1" i="0" spc="216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400" b="1" i="0" spc="216" dirty="0" err="1">
                  <a:solidFill>
                    <a:srgbClr val="35382F"/>
                  </a:solidFill>
                  <a:latin typeface="Raleway"/>
                </a:rPr>
                <a:t>końcowej</a:t>
              </a:r>
              <a:r>
                <a:rPr lang="en-US" sz="2400" b="0" i="0" spc="216" dirty="0">
                  <a:solidFill>
                    <a:srgbClr val="35382F"/>
                  </a:solidFill>
                  <a:latin typeface="Raleway"/>
                </a:rPr>
                <a:t>;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-12545568" y="448067"/>
              <a:ext cx="632167" cy="635000"/>
              <a:chOff x="-155466160" y="4480667"/>
              <a:chExt cx="6321667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-155466160" y="4480667"/>
                <a:ext cx="6321667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5382F"/>
              </a:solidFill>
            </p:spPr>
            <p:txBody>
              <a:bodyPr/>
              <a:lstStyle/>
              <a:p>
                <a:endParaRPr lang="pl-PL" dirty="0"/>
              </a:p>
            </p:txBody>
          </p:sp>
        </p:grpSp>
      </p:grpSp>
      <p:sp>
        <p:nvSpPr>
          <p:cNvPr id="16" name="AutoShape 16"/>
          <p:cNvSpPr/>
          <p:nvPr/>
        </p:nvSpPr>
        <p:spPr>
          <a:xfrm>
            <a:off x="16493641" y="1114386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500641" y="750849"/>
            <a:ext cx="1977497" cy="18588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7128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Warunki uzyskania pomocy</a:t>
            </a:r>
          </a:p>
        </p:txBody>
      </p:sp>
      <p:sp>
        <p:nvSpPr>
          <p:cNvPr id="3" name="AutoShape 3"/>
          <p:cNvSpPr/>
          <p:nvPr/>
        </p:nvSpPr>
        <p:spPr>
          <a:xfrm>
            <a:off x="941026" y="3037075"/>
            <a:ext cx="16230600" cy="38100"/>
          </a:xfrm>
          <a:prstGeom prst="rect">
            <a:avLst/>
          </a:prstGeom>
          <a:solidFill>
            <a:srgbClr val="35382F"/>
          </a:solidFill>
        </p:spPr>
      </p:sp>
      <p:grpSp>
        <p:nvGrpSpPr>
          <p:cNvPr id="4" name="Group 4"/>
          <p:cNvGrpSpPr/>
          <p:nvPr/>
        </p:nvGrpSpPr>
        <p:grpSpPr>
          <a:xfrm>
            <a:off x="1447801" y="3447169"/>
            <a:ext cx="15925799" cy="1810945"/>
            <a:chOff x="441903" y="-602856"/>
            <a:chExt cx="21234398" cy="2414594"/>
          </a:xfrm>
        </p:grpSpPr>
        <p:sp>
          <p:nvSpPr>
            <p:cNvPr id="5" name="TextBox 5"/>
            <p:cNvSpPr txBox="1"/>
            <p:nvPr/>
          </p:nvSpPr>
          <p:spPr>
            <a:xfrm>
              <a:off x="1762702" y="-602856"/>
              <a:ext cx="19913599" cy="2414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39"/>
                </a:lnSpc>
              </a:pP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podmiotowi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ubiegającemu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się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o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jej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przyznanie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nie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została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dotychczas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przyznana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pomoc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operację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zakresie</a:t>
              </a:r>
              <a:r>
                <a:rPr lang="pl-PL" sz="2599" b="1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podejmowania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działalności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gosp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.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albo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upłynęło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co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najmniej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2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lata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od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dnia</a:t>
              </a:r>
              <a:r>
                <a:rPr lang="pl-PL" sz="2599" b="1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przyznania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temu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podmiotowi</a:t>
              </a:r>
              <a:r>
                <a:rPr lang="en-US" sz="2599" b="1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1" i="0" spc="233" dirty="0" err="1">
                  <a:solidFill>
                    <a:srgbClr val="35382F"/>
                  </a:solidFill>
                  <a:latin typeface="Raleway"/>
                </a:rPr>
                <a:t>pomocy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operację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zakresie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podejmowania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działalności</a:t>
              </a:r>
              <a:r>
                <a:rPr lang="pl-PL" sz="2599" spc="233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599" b="0" i="0" spc="233" dirty="0" err="1">
                  <a:solidFill>
                    <a:srgbClr val="35382F"/>
                  </a:solidFill>
                  <a:latin typeface="Raleway"/>
                </a:rPr>
                <a:t>gospodarczej</a:t>
              </a:r>
              <a:r>
                <a:rPr lang="en-US" sz="2599" b="0" i="0" spc="233" dirty="0">
                  <a:solidFill>
                    <a:srgbClr val="35382F"/>
                  </a:solidFill>
                  <a:latin typeface="Raleway"/>
                </a:rPr>
                <a:t>;</a:t>
              </a: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441903" y="-369539"/>
              <a:ext cx="782529" cy="786037"/>
              <a:chOff x="-26440618" y="-2985317"/>
              <a:chExt cx="6321661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26440618" y="-2985317"/>
                <a:ext cx="6321661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5382F"/>
              </a:solidFill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1392396" y="5829300"/>
            <a:ext cx="16057404" cy="2231380"/>
            <a:chOff x="-8811472" y="-914400"/>
            <a:chExt cx="21409872" cy="2975173"/>
          </a:xfrm>
        </p:grpSpPr>
        <p:sp>
          <p:nvSpPr>
            <p:cNvPr id="9" name="TextBox 9"/>
            <p:cNvSpPr txBox="1"/>
            <p:nvPr/>
          </p:nvSpPr>
          <p:spPr>
            <a:xfrm>
              <a:off x="-7416800" y="-914400"/>
              <a:ext cx="20015200" cy="29751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938"/>
                </a:lnSpc>
              </a:pP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Podmiotowi</a:t>
              </a:r>
              <a:r>
                <a:rPr lang="pl-PL" sz="260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ubiegającemu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się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o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jej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przyznanie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nie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została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dotychczas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przyznana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pomoc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pl-PL" sz="2600" b="1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operację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tworzenie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i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rozwój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inkubatorów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przetwórstwa</a:t>
              </a:r>
              <a:r>
                <a:rPr lang="en-US" sz="2600" b="1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1" i="0" spc="188" dirty="0" err="1">
                  <a:solidFill>
                    <a:srgbClr val="35382F"/>
                  </a:solidFill>
                  <a:latin typeface="Raleway"/>
                </a:rPr>
                <a:t>lokalnego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– w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przypadku</a:t>
              </a:r>
              <a:r>
                <a:rPr lang="pl-PL" sz="260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ubiegania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się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o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przyznanie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tej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pomocy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przez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podmiot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,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który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wykonuje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działalność</a:t>
              </a:r>
              <a:r>
                <a:rPr lang="pl-PL" sz="260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gospodarczą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sklasyfikowaną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w</a:t>
              </a:r>
              <a:r>
                <a:rPr lang="pl-PL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przepisach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rozporządzenia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Rady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Ministrów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z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dnia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24</a:t>
              </a:r>
              <a:r>
                <a:rPr lang="pl-PL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grudnia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2007 r. w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sprawie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Polskiej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Klasyfikacji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Działalności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(PKD)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jako</a:t>
              </a:r>
              <a:r>
                <a:rPr lang="pl-PL" sz="260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produkcja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artykułów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spożywczych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lub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produkcja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2600" b="0" i="0" spc="188" dirty="0" err="1">
                  <a:solidFill>
                    <a:srgbClr val="35382F"/>
                  </a:solidFill>
                  <a:latin typeface="Raleway"/>
                </a:rPr>
                <a:t>napojów</a:t>
              </a:r>
              <a:r>
                <a:rPr lang="en-US" sz="2600" b="0" i="0" spc="188" dirty="0">
                  <a:solidFill>
                    <a:srgbClr val="35382F"/>
                  </a:solidFill>
                  <a:latin typeface="Raleway"/>
                </a:rPr>
                <a:t>;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-8811472" y="-203200"/>
              <a:ext cx="829281" cy="832998"/>
              <a:chOff x="-97180945" y="-1549006"/>
              <a:chExt cx="6321662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97180945" y="-1549006"/>
                <a:ext cx="6321662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5382F"/>
              </a:solidFill>
            </p:spPr>
          </p:sp>
        </p:grpSp>
      </p:grpSp>
      <p:sp>
        <p:nvSpPr>
          <p:cNvPr id="12" name="AutoShape 12"/>
          <p:cNvSpPr/>
          <p:nvPr/>
        </p:nvSpPr>
        <p:spPr>
          <a:xfrm>
            <a:off x="16493641" y="1114386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20366" y="751389"/>
            <a:ext cx="1977497" cy="18588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7128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Warunki uzyskania pomocy</a:t>
            </a:r>
          </a:p>
        </p:txBody>
      </p:sp>
      <p:sp>
        <p:nvSpPr>
          <p:cNvPr id="3" name="AutoShape 3"/>
          <p:cNvSpPr/>
          <p:nvPr/>
        </p:nvSpPr>
        <p:spPr>
          <a:xfrm>
            <a:off x="941026" y="3037075"/>
            <a:ext cx="16230600" cy="38100"/>
          </a:xfrm>
          <a:prstGeom prst="rect">
            <a:avLst/>
          </a:prstGeom>
          <a:solidFill>
            <a:srgbClr val="35382F"/>
          </a:solidFill>
        </p:spPr>
      </p:sp>
      <p:grpSp>
        <p:nvGrpSpPr>
          <p:cNvPr id="4" name="Group 4"/>
          <p:cNvGrpSpPr/>
          <p:nvPr/>
        </p:nvGrpSpPr>
        <p:grpSpPr>
          <a:xfrm>
            <a:off x="1796096" y="3855474"/>
            <a:ext cx="589527" cy="58952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96096" y="5699984"/>
            <a:ext cx="624748" cy="62474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16493641" y="1114386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9" name="TextBox 9"/>
          <p:cNvSpPr txBox="1"/>
          <p:nvPr/>
        </p:nvSpPr>
        <p:spPr>
          <a:xfrm>
            <a:off x="2855780" y="3654938"/>
            <a:ext cx="1431584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Pomoc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jest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przyznawana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podmiotowi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spełniającemu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.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warunki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któremu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został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nadany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numer</a:t>
            </a:r>
            <a:endParaRPr lang="en-US" sz="2400" b="1" i="0" spc="24" dirty="0">
              <a:solidFill>
                <a:srgbClr val="35382F"/>
              </a:solidFill>
              <a:latin typeface="Raleway"/>
            </a:endParaRPr>
          </a:p>
          <a:p>
            <a:pPr algn="just">
              <a:lnSpc>
                <a:spcPts val="2879"/>
              </a:lnSpc>
            </a:pP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identyfikacyjny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trybie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przepisów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krajowym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systemie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ewidencji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producentów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ewidencji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gospodarstw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rolnych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oraz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ewidencji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wniosków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płatności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zwany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dalej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„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numerem</a:t>
            </a:r>
            <a:endParaRPr lang="en-US" sz="2400" i="0" spc="24" dirty="0">
              <a:solidFill>
                <a:srgbClr val="35382F"/>
              </a:solidFill>
              <a:latin typeface="Raleway"/>
            </a:endParaRPr>
          </a:p>
          <a:p>
            <a:pPr algn="just">
              <a:lnSpc>
                <a:spcPts val="2879"/>
              </a:lnSpc>
            </a:pP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identyfikacyjnym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” (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ARiMR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);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5780" y="5821858"/>
            <a:ext cx="1431584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koszty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kwalifikowalne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eracj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są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współfinansowane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innych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środków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publicznych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55780" y="7077075"/>
            <a:ext cx="14315847" cy="184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operacja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będzie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realizowana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więcej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w 2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etapach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a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wykonanie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zakresu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rzeczowego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g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odn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ie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 z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staw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ieniem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rzeczowo-finansowym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w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poniesienie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przez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beneficjenta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kosztów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kwalifikowalnych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oraz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złożenie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wniosku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płatność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końcową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wypłacaną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po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zrealizowaniu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całej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nastąpi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terminie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2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lat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od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zawarcia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umowy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lecz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później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31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grudnia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2022 r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.;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96096" y="7185752"/>
            <a:ext cx="624748" cy="624748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11232" y="605805"/>
            <a:ext cx="1977497" cy="18588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7128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Warunki uzyskania pomocy</a:t>
            </a:r>
          </a:p>
        </p:txBody>
      </p:sp>
      <p:sp>
        <p:nvSpPr>
          <p:cNvPr id="3" name="AutoShape 3"/>
          <p:cNvSpPr/>
          <p:nvPr/>
        </p:nvSpPr>
        <p:spPr>
          <a:xfrm>
            <a:off x="941026" y="3037075"/>
            <a:ext cx="16230600" cy="38100"/>
          </a:xfrm>
          <a:prstGeom prst="rect">
            <a:avLst/>
          </a:prstGeom>
          <a:solidFill>
            <a:srgbClr val="35382F"/>
          </a:solidFill>
        </p:spPr>
      </p:sp>
      <p:grpSp>
        <p:nvGrpSpPr>
          <p:cNvPr id="4" name="Group 4"/>
          <p:cNvGrpSpPr/>
          <p:nvPr/>
        </p:nvGrpSpPr>
        <p:grpSpPr>
          <a:xfrm>
            <a:off x="1796096" y="3855474"/>
            <a:ext cx="589527" cy="58952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96096" y="5699984"/>
            <a:ext cx="624748" cy="62474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16493641" y="1114386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9" name="TextBox 9"/>
          <p:cNvSpPr txBox="1"/>
          <p:nvPr/>
        </p:nvSpPr>
        <p:spPr>
          <a:xfrm>
            <a:off x="2855780" y="3654938"/>
            <a:ext cx="1431584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obejmuje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k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os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n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westycyjne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zakł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ada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realizację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inwestycji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obszarze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wiejskim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objętym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LSR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chyba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że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dotyczy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inwestycji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polegającej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budowie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albo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przebudowie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liniowego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obiektu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budowlanego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którego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odcinek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będzie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zlokalizowany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poza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obszarem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5780" y="5229358"/>
            <a:ext cx="14315847" cy="184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inwestycje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ramach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będą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realizowane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nieruchomości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będącej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własnością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współwłasnością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podmiotu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ubiegającego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się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podmiot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ten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posiada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prawo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dysponowania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nieruchomością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cele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określone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we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wniosku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co</a:t>
            </a:r>
          </a:p>
          <a:p>
            <a:pPr algn="just">
              <a:lnSpc>
                <a:spcPts val="2879"/>
              </a:lnSpc>
            </a:pP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najmniej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przez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okres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realizacji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oraz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okres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podlegania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zobowiązaniu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zapewnienia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trwałości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55780" y="7439025"/>
            <a:ext cx="1431584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400" i="0" spc="24">
                <a:solidFill>
                  <a:srgbClr val="35382F"/>
                </a:solidFill>
                <a:latin typeface="Raleway"/>
              </a:rPr>
              <a:t>operacja jest</a:t>
            </a:r>
            <a:r>
              <a:rPr lang="en-US" sz="2400" b="1" i="0" spc="24">
                <a:solidFill>
                  <a:srgbClr val="35382F"/>
                </a:solidFill>
                <a:latin typeface="Raleway"/>
              </a:rPr>
              <a:t> uzasadniona ekonomicznie i będzie realizowana zgodnie z biznesplanem;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96096" y="7317151"/>
            <a:ext cx="624748" cy="624748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274793" y="708631"/>
            <a:ext cx="1977497" cy="18588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7128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Warunki uzyskania pomocy</a:t>
            </a:r>
          </a:p>
        </p:txBody>
      </p:sp>
      <p:sp>
        <p:nvSpPr>
          <p:cNvPr id="3" name="AutoShape 3"/>
          <p:cNvSpPr/>
          <p:nvPr/>
        </p:nvSpPr>
        <p:spPr>
          <a:xfrm>
            <a:off x="941026" y="3037075"/>
            <a:ext cx="16230600" cy="38100"/>
          </a:xfrm>
          <a:prstGeom prst="rect">
            <a:avLst/>
          </a:prstGeom>
          <a:solidFill>
            <a:srgbClr val="35382F"/>
          </a:solidFill>
        </p:spPr>
      </p:sp>
      <p:grpSp>
        <p:nvGrpSpPr>
          <p:cNvPr id="4" name="Group 4"/>
          <p:cNvGrpSpPr/>
          <p:nvPr/>
        </p:nvGrpSpPr>
        <p:grpSpPr>
          <a:xfrm>
            <a:off x="1796096" y="3855474"/>
            <a:ext cx="589527" cy="58952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16493641" y="1114386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7" name="TextBox 7"/>
          <p:cNvSpPr txBox="1"/>
          <p:nvPr/>
        </p:nvSpPr>
        <p:spPr>
          <a:xfrm>
            <a:off x="2855780" y="3654938"/>
            <a:ext cx="14315847" cy="184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podmiot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te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n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wykaże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że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posiada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doświadczenie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realizacji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projektów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o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char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kte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rze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pod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ob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n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ym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do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zamierza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realizować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posiada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zasoby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odpowiednie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przedmiotu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zamierza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realizować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posiada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kwalifikacje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odpowiednie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przedmiotu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zamierza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realizować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jeżeli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jest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osobą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fizyczną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wykonuje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działalność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odpowiednią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przedmiotu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którą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zamierza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realizować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55780" y="6299264"/>
            <a:ext cx="1431584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400" i="0" spc="24">
                <a:solidFill>
                  <a:srgbClr val="35382F"/>
                </a:solidFill>
                <a:latin typeface="Raleway"/>
              </a:rPr>
              <a:t>realizacja operacji </a:t>
            </a:r>
            <a:r>
              <a:rPr lang="en-US" sz="2400" b="1" i="0" spc="24">
                <a:solidFill>
                  <a:srgbClr val="35382F"/>
                </a:solidFill>
                <a:latin typeface="Raleway"/>
              </a:rPr>
              <a:t>nie jest możliwa bez udziału środków publicznych</a:t>
            </a:r>
            <a:r>
              <a:rPr lang="en-US" sz="2400" i="0" spc="24">
                <a:solidFill>
                  <a:srgbClr val="35382F"/>
                </a:solidFill>
                <a:latin typeface="Raleway"/>
              </a:rPr>
              <a:t>;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96096" y="6177390"/>
            <a:ext cx="624748" cy="624748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760875" y="7920265"/>
            <a:ext cx="624748" cy="62474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5382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855780" y="7910740"/>
            <a:ext cx="1431584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została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wydana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ostateczna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decyzja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środowiskowych</a:t>
            </a:r>
            <a:r>
              <a:rPr lang="en-US" sz="2400" b="1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1" i="0" spc="24" dirty="0" err="1">
                <a:solidFill>
                  <a:srgbClr val="35382F"/>
                </a:solidFill>
                <a:latin typeface="Raleway"/>
              </a:rPr>
              <a:t>uwarunkowaniach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j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eżeli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jej</a:t>
            </a:r>
            <a:r>
              <a:rPr lang="en-US" sz="2400" b="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wydan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ie</a:t>
            </a:r>
            <a:r>
              <a:rPr lang="pl-PL" sz="240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jest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wymagan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i="0" spc="24" dirty="0" err="1">
                <a:solidFill>
                  <a:srgbClr val="35382F"/>
                </a:solidFill>
                <a:latin typeface="Raleway"/>
              </a:rPr>
              <a:t>przepi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sami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400" b="0" i="0" spc="24" dirty="0" err="1">
                <a:solidFill>
                  <a:srgbClr val="35382F"/>
                </a:solidFill>
                <a:latin typeface="Raleway"/>
              </a:rPr>
              <a:t>odrębnymi</a:t>
            </a:r>
            <a:r>
              <a:rPr lang="en-US" sz="2400" i="0" spc="24" dirty="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201732" y="708631"/>
            <a:ext cx="1977497" cy="18588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09730" y="409895"/>
            <a:ext cx="6109410" cy="58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Kategorie działalności</a:t>
            </a:r>
          </a:p>
          <a:p>
            <a:pPr algn="r"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wykluczone </a:t>
            </a:r>
          </a:p>
          <a:p>
            <a:pPr algn="r"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z możliwości otrzymania pomocy:</a:t>
            </a:r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9303952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629492" y="6866321"/>
            <a:ext cx="2391979" cy="239197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52" r="1552"/>
          <a:stretch>
            <a:fillRect/>
          </a:stretch>
        </p:blipFill>
        <p:spPr>
          <a:xfrm>
            <a:off x="212053" y="1062910"/>
            <a:ext cx="12998501" cy="87799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136803"/>
            <a:ext cx="14205658" cy="107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04"/>
              </a:lnSpc>
            </a:pPr>
            <a:r>
              <a:rPr lang="en-US" sz="6400" b="0" spc="64">
                <a:solidFill>
                  <a:srgbClr val="35382F"/>
                </a:solidFill>
                <a:latin typeface="Playfair Display"/>
              </a:rPr>
              <a:t>Wysokość pomocy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897648"/>
            <a:ext cx="4794958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Wysokość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przyznanej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jedną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operację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może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przekroczyć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180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tys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.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zł</a:t>
            </a:r>
            <a:endParaRPr lang="en-US" sz="2600" b="1" i="0" spc="26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723481" y="4897648"/>
            <a:ext cx="4794958" cy="273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Poziom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dofinansowania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wynosi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max. 60%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wartości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; </a:t>
            </a:r>
          </a:p>
          <a:p>
            <a:pPr>
              <a:lnSpc>
                <a:spcPts val="3640"/>
              </a:lnSpc>
            </a:pP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wnioskodawca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jest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zobowiązany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wnieść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wkład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własny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wysokości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min. 40%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41302" y="4897648"/>
            <a:ext cx="4794958" cy="273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Minimalna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całkowita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wartość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wynosi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mniej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 50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tys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.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zł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;</a:t>
            </a:r>
          </a:p>
          <a:p>
            <a:pPr>
              <a:lnSpc>
                <a:spcPts val="3640"/>
              </a:lnSpc>
            </a:pPr>
            <a:r>
              <a:rPr lang="en-US" sz="2600" i="0" spc="26" dirty="0" err="1">
                <a:solidFill>
                  <a:srgbClr val="35382F"/>
                </a:solidFill>
                <a:latin typeface="Raleway"/>
              </a:rPr>
              <a:t>minimalna</a:t>
            </a:r>
            <a:r>
              <a:rPr lang="en-US" sz="260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i="0" spc="26" dirty="0" err="1">
                <a:solidFill>
                  <a:srgbClr val="35382F"/>
                </a:solidFill>
                <a:latin typeface="Raleway"/>
              </a:rPr>
              <a:t>wartość</a:t>
            </a:r>
            <a:endParaRPr lang="en-US" sz="2600" i="0" spc="26" dirty="0">
              <a:solidFill>
                <a:srgbClr val="35382F"/>
              </a:solidFill>
              <a:latin typeface="Raleway"/>
            </a:endParaRPr>
          </a:p>
          <a:p>
            <a:pPr>
              <a:lnSpc>
                <a:spcPts val="3640"/>
              </a:lnSpc>
            </a:pP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dofinansowania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wynosi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mniej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0" i="0" spc="26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600" b="0" i="0" spc="26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25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tys</a:t>
            </a:r>
            <a:r>
              <a:rPr lang="en-US" sz="2600" b="1" i="0" spc="26" dirty="0">
                <a:solidFill>
                  <a:srgbClr val="35382F"/>
                </a:solidFill>
                <a:latin typeface="Raleway"/>
              </a:rPr>
              <a:t>. </a:t>
            </a:r>
            <a:r>
              <a:rPr lang="en-US" sz="2600" b="1" i="0" spc="26" dirty="0" err="1">
                <a:solidFill>
                  <a:srgbClr val="35382F"/>
                </a:solidFill>
                <a:latin typeface="Raleway"/>
              </a:rPr>
              <a:t>zł</a:t>
            </a:r>
            <a:endParaRPr lang="en-US" sz="2600" b="1" i="0" spc="26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6470601" y="9035533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69983" y="1157608"/>
            <a:ext cx="2982227" cy="246033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18014" y="968299"/>
            <a:ext cx="2838956" cy="28389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97652" y="1028700"/>
            <a:ext cx="3063007" cy="3042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4485" y="0"/>
            <a:ext cx="10390819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40"/>
              </a:lnSpc>
            </a:pPr>
            <a:r>
              <a:rPr lang="en-US" sz="7200" i="0" spc="72">
                <a:solidFill>
                  <a:srgbClr val="35382F"/>
                </a:solidFill>
                <a:latin typeface="Playfair Display"/>
              </a:rPr>
              <a:t>Koszty kwalifikowalne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8857" y="1420256"/>
            <a:ext cx="16021291" cy="7351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Pomoc jest przyznawana w formie 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refundacji kosztów kwalifikowalnych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 do których zalicza się koszty: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1.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ogólne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 tj. honoraria architektów, inżynierów, opłaty za konsultacje, opłaty za doradztwo w zakresie zrównoważenia środowiskowego i gospodarczego, w tym studia wykonalności – w wysokości nieprzekraczającej 10% pozostałych kosztów kwalifikowalnych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2.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zakupu robót budowlanych lub usług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3.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zakupu lub rozwoju oprogramowania komputerowego oraz zakupu patentów, licencji lub wynagrodzeń za przeniesienie autorskich praw majątkowych lub znaków towarowych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4.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najmu lub dzierżawy maszyn, wyposażenia lub nieruchomości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5.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zakupu nowych maszyn lub wyposażenia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 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6.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zakupu nowych środków transportu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, z wyłączeniem zakupu samochodów osobowych przeznaczonych do przewozu mniej niż 8 osób łącznie z kierowcą - w wysokości nieprzekraczającej 30% pozostałych kosztów kwalifikowalnych pomniejszonych o koszty ogólne,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7.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zakupu nowych rzeczy innych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 niż wymienione w pkt 5 i 6, w tym materiałów,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8.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podatku od towarów i usług (VAT)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 z wyjątkiem podatku którego nie można odzyskać na mocy prawodawstwa krajowego VAT. </a:t>
            </a:r>
          </a:p>
          <a:p>
            <a:pPr>
              <a:lnSpc>
                <a:spcPts val="3813"/>
              </a:lnSpc>
            </a:pP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– które są </a:t>
            </a:r>
            <a:r>
              <a:rPr lang="en-US" sz="2542" b="1" i="0" spc="50">
                <a:solidFill>
                  <a:srgbClr val="35382F"/>
                </a:solidFill>
                <a:latin typeface="Raleway"/>
              </a:rPr>
              <a:t>uzasadnione zakresem operacji, niezbędne do osiągnięcia jej celu oraz racjonalne</a:t>
            </a:r>
            <a:r>
              <a:rPr lang="en-US" sz="2542" b="0" i="0" spc="5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9303952" cy="34210"/>
          </a:xfrm>
          <a:prstGeom prst="rect">
            <a:avLst/>
          </a:prstGeom>
          <a:solidFill>
            <a:srgbClr val="35382F"/>
          </a:solid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4485" y="0"/>
            <a:ext cx="10390819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40"/>
              </a:lnSpc>
            </a:pPr>
            <a:r>
              <a:rPr lang="en-US" sz="7200" i="0" spc="72">
                <a:solidFill>
                  <a:srgbClr val="35382F"/>
                </a:solidFill>
                <a:latin typeface="Playfair Display"/>
              </a:rPr>
              <a:t>Koszty kwalifikowalne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4252" y="2047423"/>
            <a:ext cx="16445048" cy="695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Koszty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kwalifikowalne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podlegają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refundacji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pełnej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wyso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ko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ści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jeżeli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:</a:t>
            </a:r>
          </a:p>
          <a:p>
            <a:pPr>
              <a:lnSpc>
                <a:spcPts val="4199"/>
              </a:lnSpc>
            </a:pPr>
            <a:endParaRPr lang="en-US" sz="2799" b="0" i="0" spc="55" dirty="0">
              <a:solidFill>
                <a:srgbClr val="35382F"/>
              </a:solidFill>
              <a:latin typeface="Raleway"/>
            </a:endParaRPr>
          </a:p>
          <a:p>
            <a:pPr marL="462280" lvl="1" indent="-231140">
              <a:lnSpc>
                <a:spcPts val="4199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zostały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on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sione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:</a:t>
            </a:r>
          </a:p>
          <a:p>
            <a:pPr>
              <a:lnSpc>
                <a:spcPts val="4199"/>
              </a:lnSpc>
            </a:pP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–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od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dnia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, w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którym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została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zawarta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umowa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a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przypadku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kosztów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ogólnych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– od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1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stycznia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2014 r.,</a:t>
            </a:r>
          </a:p>
          <a:p>
            <a:pPr algn="just">
              <a:lnSpc>
                <a:spcPts val="4199"/>
              </a:lnSpc>
            </a:pP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–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zgodnie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przepisami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zamówieniach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publ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icz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g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dy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te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isy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m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ją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s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oso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–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god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prze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is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am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ustawy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20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l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ut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eg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2015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. o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s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oju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b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s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ów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iejski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(…)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określ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aj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ący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m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konk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u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rencyjny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ry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y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boru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wy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ona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wcy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</a:t>
            </a:r>
          </a:p>
          <a:p>
            <a:pPr>
              <a:lnSpc>
                <a:spcPts val="4199"/>
              </a:lnSpc>
            </a:pP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–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formie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rozliczenia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pieniężnego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a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zypa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dk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trans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akcji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której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wa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rt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ość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bez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względu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liczbę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wynikających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płatności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przekracza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1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tys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.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złotych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–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formie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rozliczenia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be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gotów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kowe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go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;</a:t>
            </a:r>
          </a:p>
          <a:p>
            <a:pPr marL="462280" lvl="1" indent="-231140">
              <a:lnSpc>
                <a:spcPts val="4199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zostały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uwzględnione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oddzielnym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systemie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rachunkowości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albo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gdy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do ich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identyfikacji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wykor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y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s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ano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iedni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rac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hunk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9303952" cy="34210"/>
          </a:xfrm>
          <a:prstGeom prst="rect">
            <a:avLst/>
          </a:prstGeom>
          <a:solidFill>
            <a:srgbClr val="35382F"/>
          </a:solid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4485" y="0"/>
            <a:ext cx="10390819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40"/>
              </a:lnSpc>
            </a:pPr>
            <a:r>
              <a:rPr lang="en-US" sz="7200" i="0" spc="72">
                <a:solidFill>
                  <a:srgbClr val="35382F"/>
                </a:solidFill>
                <a:latin typeface="Playfair Display"/>
              </a:rPr>
              <a:t>Koszty kwalifikowalne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4252" y="2558038"/>
            <a:ext cx="16445048" cy="6414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Koszty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kwalifikowalne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podlegają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refundacji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pełnej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wyso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ko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ści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jeżeli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:</a:t>
            </a:r>
          </a:p>
          <a:p>
            <a:pPr>
              <a:lnSpc>
                <a:spcPts val="4199"/>
              </a:lnSpc>
            </a:pPr>
            <a:endParaRPr lang="en-US" sz="2799" b="0" i="0" spc="55" dirty="0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4200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Beneficjent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zrealizował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operację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jej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etap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zgo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dni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z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arunkami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kr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eślon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ym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ro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ądzeniu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umow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oraz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innych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przepisach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dotyczących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inwestycji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objętych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operacją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 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poniósł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ązan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kos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óźn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ż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złożenia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wn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iosku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płat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ność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,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g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dy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został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we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wany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usunięcia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bra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ków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ym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wni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osku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–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e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późnie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iż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w</a:t>
            </a:r>
          </a:p>
          <a:p>
            <a:pPr algn="just">
              <a:lnSpc>
                <a:spcPts val="4200"/>
              </a:lnSpc>
            </a:pPr>
            <a:r>
              <a:rPr lang="pl-PL" sz="2799" spc="55" dirty="0">
                <a:solidFill>
                  <a:srgbClr val="35382F"/>
                </a:solidFill>
                <a:latin typeface="Raleway"/>
              </a:rPr>
              <a:t>   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ter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m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14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dni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od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doręczenia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t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eg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wezw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ani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;</a:t>
            </a:r>
          </a:p>
          <a:p>
            <a:pPr marL="462280" lvl="1" indent="-231140" algn="just">
              <a:lnSpc>
                <a:spcPts val="4199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Beneficjent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zrealizował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realizuje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zobowiązania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określone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w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u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mo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wie</a:t>
            </a:r>
            <a:endParaRPr lang="en-US" sz="2799" b="0" i="0" spc="55" dirty="0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4200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Beneficjent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udokumentował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zrealizowanie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operacji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lub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jej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etapu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,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poniesienie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kosztów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kwalifikowalnych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tym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związanych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;</a:t>
            </a:r>
          </a:p>
          <a:p>
            <a:pPr marL="462280" lvl="1" indent="-231140" algn="just">
              <a:lnSpc>
                <a:spcPts val="4199"/>
              </a:lnSpc>
              <a:buFont typeface="Arial"/>
              <a:buChar char="•"/>
            </a:pP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Beneficjent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złożył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wniosek</a:t>
            </a:r>
            <a:r>
              <a:rPr lang="en-US" sz="2799" b="1" i="0" spc="55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799" b="1" i="0" spc="55" dirty="0" err="1">
                <a:solidFill>
                  <a:srgbClr val="35382F"/>
                </a:solidFill>
                <a:latin typeface="Raleway"/>
              </a:rPr>
              <a:t>płatność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później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terminie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2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lat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od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dni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zaw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ar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ci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umowy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nie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później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niż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w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799" i="0" spc="55" dirty="0" err="1">
                <a:solidFill>
                  <a:srgbClr val="35382F"/>
                </a:solidFill>
                <a:latin typeface="Raleway"/>
              </a:rPr>
              <a:t>dni</a:t>
            </a:r>
            <a:r>
              <a:rPr lang="en-US" sz="2799" b="0" i="0" spc="55" dirty="0" err="1">
                <a:solidFill>
                  <a:srgbClr val="35382F"/>
                </a:solidFill>
                <a:latin typeface="Raleway"/>
              </a:rPr>
              <a:t>u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 31.12.2022</a:t>
            </a:r>
            <a:r>
              <a:rPr lang="en-US" sz="2799" i="0" spc="55" dirty="0">
                <a:solidFill>
                  <a:srgbClr val="35382F"/>
                </a:solidFill>
                <a:latin typeface="Raleway"/>
              </a:rPr>
              <a:t>r</a:t>
            </a:r>
            <a:r>
              <a:rPr lang="en-US" sz="2799" b="0" i="0" spc="55" dirty="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9303952" cy="34210"/>
          </a:xfrm>
          <a:prstGeom prst="rect">
            <a:avLst/>
          </a:prstGeom>
          <a:solidFill>
            <a:srgbClr val="35382F"/>
          </a:solid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3694" y="7324725"/>
            <a:ext cx="6957616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Prefinansowanie operacji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16374" y="898238"/>
            <a:ext cx="7035252" cy="7735872"/>
            <a:chOff x="0" y="0"/>
            <a:chExt cx="9380336" cy="10314496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0"/>
              <a:ext cx="9380336" cy="6515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800" b="1" i="0" spc="56">
                  <a:solidFill>
                    <a:srgbClr val="35382F"/>
                  </a:solidFill>
                  <a:latin typeface="Raleway"/>
                </a:rPr>
                <a:t>ZALICZKA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570657"/>
              <a:ext cx="9380336" cy="352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w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wysokości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nieprzekraczającej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50%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wnioskowanej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kwoty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pomocy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przypadającej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na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koszty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kwalifikowalne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realizacji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operacji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części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dotyczącej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inwestycji</a:t>
              </a:r>
              <a:endParaRPr lang="en-US" sz="3000" b="0" i="0" spc="270" dirty="0">
                <a:solidFill>
                  <a:srgbClr val="35382F"/>
                </a:solidFill>
                <a:latin typeface="Raleway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345319"/>
              <a:ext cx="9380336" cy="203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endParaRPr/>
            </a:p>
            <a:p>
              <a:pPr>
                <a:lnSpc>
                  <a:spcPts val="4199"/>
                </a:lnSpc>
              </a:pPr>
              <a:endParaRPr/>
            </a:p>
            <a:p>
              <a:pPr>
                <a:lnSpc>
                  <a:spcPts val="4200"/>
                </a:lnSpc>
              </a:pPr>
              <a:r>
                <a:rPr lang="en-US" sz="2800" b="1" i="0" spc="56">
                  <a:solidFill>
                    <a:srgbClr val="35382F"/>
                  </a:solidFill>
                  <a:latin typeface="Raleway"/>
                </a:rPr>
                <a:t>WYPRZEDZAJĄCE FINANSOWANIE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215821"/>
              <a:ext cx="9380336" cy="2098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kosztów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kwalifikowalnych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operacji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w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wysokości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36,37%</a:t>
              </a:r>
            </a:p>
            <a:p>
              <a:pPr>
                <a:lnSpc>
                  <a:spcPts val="4200"/>
                </a:lnSpc>
              </a:pP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wnioskowanej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kwoty</a:t>
              </a:r>
              <a:r>
                <a:rPr lang="en-US" sz="3000" b="0" i="0" spc="270" dirty="0">
                  <a:solidFill>
                    <a:srgbClr val="35382F"/>
                  </a:solidFill>
                  <a:latin typeface="Raleway"/>
                </a:rPr>
                <a:t> </a:t>
              </a:r>
              <a:r>
                <a:rPr lang="en-US" sz="3000" b="0" i="0" spc="270" dirty="0" err="1">
                  <a:solidFill>
                    <a:srgbClr val="35382F"/>
                  </a:solidFill>
                  <a:latin typeface="Raleway"/>
                </a:rPr>
                <a:t>pomocy</a:t>
              </a:r>
              <a:endParaRPr lang="en-US" sz="3000" b="0" i="0" spc="270" dirty="0">
                <a:solidFill>
                  <a:srgbClr val="35382F"/>
                </a:solidFill>
                <a:latin typeface="Raleway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1028700" y="9218294"/>
            <a:ext cx="9543958" cy="40006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9" name="AutoShape 9"/>
          <p:cNvSpPr/>
          <p:nvPr/>
        </p:nvSpPr>
        <p:spPr>
          <a:xfrm>
            <a:off x="16285075" y="1028700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10" name="AutoShape 10"/>
          <p:cNvSpPr/>
          <p:nvPr/>
        </p:nvSpPr>
        <p:spPr>
          <a:xfrm>
            <a:off x="11013694" y="-1866900"/>
            <a:ext cx="3276600" cy="8229600"/>
          </a:xfrm>
          <a:prstGeom prst="rect">
            <a:avLst/>
          </a:prstGeom>
          <a:solidFill>
            <a:srgbClr val="35382F">
              <a:alpha val="4705"/>
            </a:srgbClr>
          </a:solid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82167" y="2367464"/>
            <a:ext cx="9421926" cy="5056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15"/>
              </a:lnSpc>
            </a:pP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•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Dofinansowanie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udzielane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przedsiębiorcom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w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ramach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PROW </a:t>
            </a:r>
          </a:p>
          <a:p>
            <a:pPr>
              <a:lnSpc>
                <a:spcPts val="5015"/>
              </a:lnSpc>
            </a:pP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2014-2020 jest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pomocą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de minimis</a:t>
            </a:r>
          </a:p>
          <a:p>
            <a:pPr>
              <a:lnSpc>
                <a:spcPts val="5015"/>
              </a:lnSpc>
            </a:pPr>
            <a:endParaRPr lang="en-US" sz="3688" b="0" spc="36" dirty="0">
              <a:solidFill>
                <a:srgbClr val="35382F"/>
              </a:solidFill>
              <a:latin typeface="Playfair Display"/>
            </a:endParaRPr>
          </a:p>
          <a:p>
            <a:pPr>
              <a:lnSpc>
                <a:spcPts val="5015"/>
              </a:lnSpc>
            </a:pP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•Od 1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stycznia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2014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roku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zasady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przyznawania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pomocy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de minimis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reguluje</a:t>
            </a:r>
            <a:endParaRPr lang="en-US" sz="3688" b="0" spc="36" dirty="0">
              <a:solidFill>
                <a:srgbClr val="35382F"/>
              </a:solidFill>
              <a:latin typeface="Playfair Display"/>
            </a:endParaRPr>
          </a:p>
          <a:p>
            <a:pPr>
              <a:lnSpc>
                <a:spcPts val="5015"/>
              </a:lnSpc>
            </a:pP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Rozporządzenie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Komisji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Europejskiej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1407/2013 z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dnia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18 </a:t>
            </a:r>
            <a:r>
              <a:rPr lang="en-US" sz="3688" b="0" spc="36" dirty="0" err="1">
                <a:solidFill>
                  <a:srgbClr val="35382F"/>
                </a:solidFill>
                <a:latin typeface="Playfair Display"/>
              </a:rPr>
              <a:t>grudnia</a:t>
            </a:r>
            <a:r>
              <a:rPr lang="en-US" sz="3688" b="0" spc="36" dirty="0">
                <a:solidFill>
                  <a:srgbClr val="35382F"/>
                </a:solidFill>
                <a:latin typeface="Playfair Display"/>
              </a:rPr>
              <a:t> 2013 r.</a:t>
            </a:r>
          </a:p>
        </p:txBody>
      </p:sp>
      <p:sp>
        <p:nvSpPr>
          <p:cNvPr id="3" name="TextBox 3"/>
          <p:cNvSpPr txBox="1"/>
          <p:nvPr/>
        </p:nvSpPr>
        <p:spPr>
          <a:xfrm rot="-5400000">
            <a:off x="-2370818" y="4418692"/>
            <a:ext cx="727528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40"/>
              </a:lnSpc>
            </a:pPr>
            <a:r>
              <a:rPr lang="en-US" sz="3200" b="1" i="0" spc="160">
                <a:solidFill>
                  <a:srgbClr val="35382F"/>
                </a:solidFill>
                <a:latin typeface="Raleway"/>
              </a:rPr>
              <a:t>POMOC DE MINIMIS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9206905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5" name="AutoShape 5"/>
          <p:cNvSpPr/>
          <p:nvPr/>
        </p:nvSpPr>
        <p:spPr>
          <a:xfrm>
            <a:off x="93269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78999" y="809515"/>
            <a:ext cx="654253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06820" y="1708664"/>
            <a:ext cx="9421926" cy="6935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07"/>
              </a:lnSpc>
            </a:pP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•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Każdy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przedsiębiorca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ma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ograniczoną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kwotowo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wartość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pomocy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de minimis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jaką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może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otrzymać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– </a:t>
            </a:r>
            <a:r>
              <a:rPr lang="en-US" sz="2800" b="1" spc="28" dirty="0">
                <a:solidFill>
                  <a:srgbClr val="35382F"/>
                </a:solidFill>
                <a:latin typeface="Playfair Display"/>
              </a:rPr>
              <a:t>limit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otrzymanej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pomocy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de minimis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można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zweryfikować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  w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Urzędzie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Ochrony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Konkurencji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i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Konsumentów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. </a:t>
            </a:r>
          </a:p>
          <a:p>
            <a:pPr algn="just">
              <a:lnSpc>
                <a:spcPts val="3807"/>
              </a:lnSpc>
            </a:pP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Dane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kontaktowe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do UOKIK: </a:t>
            </a:r>
          </a:p>
          <a:p>
            <a:pPr algn="just">
              <a:lnSpc>
                <a:spcPts val="3808"/>
              </a:lnSpc>
            </a:pPr>
            <a:r>
              <a:rPr lang="en-US" sz="2800" b="1" spc="28" dirty="0">
                <a:solidFill>
                  <a:srgbClr val="35382F"/>
                </a:solidFill>
                <a:latin typeface="Playfair Display"/>
              </a:rPr>
              <a:t>https://sudop.uokik.gov.pl/search/aidBeneficiary;jsessionid=xfhRdbYiAv+IKl4WdPe1ajwP.undefined</a:t>
            </a:r>
          </a:p>
          <a:p>
            <a:pPr algn="just">
              <a:lnSpc>
                <a:spcPts val="5015"/>
              </a:lnSpc>
            </a:pPr>
            <a:endParaRPr lang="en-US" sz="2800" b="1" spc="28" dirty="0">
              <a:solidFill>
                <a:srgbClr val="35382F"/>
              </a:solidFill>
              <a:latin typeface="Playfair Display"/>
            </a:endParaRPr>
          </a:p>
          <a:p>
            <a:pPr algn="just">
              <a:lnSpc>
                <a:spcPts val="3808"/>
              </a:lnSpc>
            </a:pP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•W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rozporządzeniu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określona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została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1" spc="28" dirty="0" err="1">
                <a:solidFill>
                  <a:srgbClr val="35382F"/>
                </a:solidFill>
                <a:latin typeface="Playfair Display"/>
              </a:rPr>
              <a:t>maksymalna</a:t>
            </a:r>
            <a:r>
              <a:rPr lang="en-US" sz="2800" b="1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1" spc="28" dirty="0" err="1">
                <a:solidFill>
                  <a:srgbClr val="35382F"/>
                </a:solidFill>
                <a:latin typeface="Playfair Display"/>
              </a:rPr>
              <a:t>kwota</a:t>
            </a:r>
            <a:endParaRPr lang="en-US" sz="2800" b="1" spc="28" dirty="0">
              <a:solidFill>
                <a:srgbClr val="35382F"/>
              </a:solidFill>
              <a:latin typeface="Playfair Display"/>
            </a:endParaRPr>
          </a:p>
          <a:p>
            <a:pPr algn="just">
              <a:lnSpc>
                <a:spcPts val="3808"/>
              </a:lnSpc>
            </a:pP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pomocy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,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jaką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Państwo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udzielić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może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jednemu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podmiotowi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gospodarczemu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przestrzeni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3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lat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,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poziomie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1" spc="28" dirty="0">
                <a:solidFill>
                  <a:srgbClr val="35382F"/>
                </a:solidFill>
                <a:latin typeface="Playfair Display"/>
              </a:rPr>
              <a:t>200 </a:t>
            </a:r>
            <a:r>
              <a:rPr lang="en-US" sz="2800" b="1" spc="28" dirty="0" err="1">
                <a:solidFill>
                  <a:srgbClr val="35382F"/>
                </a:solidFill>
                <a:latin typeface="Playfair Display"/>
              </a:rPr>
              <a:t>tys</a:t>
            </a:r>
            <a:r>
              <a:rPr lang="en-US" sz="2800" b="1" spc="28" dirty="0">
                <a:solidFill>
                  <a:srgbClr val="35382F"/>
                </a:solidFill>
                <a:latin typeface="Playfair Display"/>
              </a:rPr>
              <a:t>. EUR </a:t>
            </a:r>
            <a:r>
              <a:rPr lang="en-US" sz="2800" b="1" spc="28" dirty="0" err="1">
                <a:solidFill>
                  <a:srgbClr val="35382F"/>
                </a:solidFill>
                <a:latin typeface="Playfair Display"/>
              </a:rPr>
              <a:t>brutto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.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Dla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firm z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sektora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drogowego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transportu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towarów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maksymalna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kwota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dofinansowania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ograniczona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została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 do 100 </a:t>
            </a:r>
            <a:r>
              <a:rPr lang="en-US" sz="2800" b="0" spc="28" dirty="0" err="1">
                <a:solidFill>
                  <a:srgbClr val="35382F"/>
                </a:solidFill>
                <a:latin typeface="Playfair Display"/>
              </a:rPr>
              <a:t>tys</a:t>
            </a:r>
            <a:r>
              <a:rPr lang="en-US" sz="2800" b="0" spc="28" dirty="0">
                <a:solidFill>
                  <a:srgbClr val="35382F"/>
                </a:solidFill>
                <a:latin typeface="Playfair Display"/>
              </a:rPr>
              <a:t>. EUR.</a:t>
            </a:r>
          </a:p>
        </p:txBody>
      </p:sp>
      <p:sp>
        <p:nvSpPr>
          <p:cNvPr id="3" name="TextBox 3"/>
          <p:cNvSpPr txBox="1"/>
          <p:nvPr/>
        </p:nvSpPr>
        <p:spPr>
          <a:xfrm rot="-5400000">
            <a:off x="-2370818" y="4418692"/>
            <a:ext cx="727528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40"/>
              </a:lnSpc>
            </a:pPr>
            <a:r>
              <a:rPr lang="en-US" sz="3200" b="1" i="0" spc="160">
                <a:solidFill>
                  <a:srgbClr val="35382F"/>
                </a:solidFill>
                <a:latin typeface="Raleway"/>
              </a:rPr>
              <a:t>POMOC DE MINIMIS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9206905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5" name="AutoShape 5"/>
          <p:cNvSpPr/>
          <p:nvPr/>
        </p:nvSpPr>
        <p:spPr>
          <a:xfrm>
            <a:off x="93269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78999" y="809515"/>
            <a:ext cx="654253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8145" y="8296275"/>
            <a:ext cx="7362887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Nabór wniosków</a:t>
            </a:r>
          </a:p>
        </p:txBody>
      </p:sp>
      <p:sp>
        <p:nvSpPr>
          <p:cNvPr id="3" name="AutoShape 3"/>
          <p:cNvSpPr/>
          <p:nvPr/>
        </p:nvSpPr>
        <p:spPr>
          <a:xfrm>
            <a:off x="9753600" y="9220200"/>
            <a:ext cx="7505700" cy="38100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TextBox 4"/>
          <p:cNvSpPr txBox="1"/>
          <p:nvPr/>
        </p:nvSpPr>
        <p:spPr>
          <a:xfrm>
            <a:off x="8820112" y="1190791"/>
            <a:ext cx="8293065" cy="93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i="0" spc="64" dirty="0" err="1">
                <a:solidFill>
                  <a:srgbClr val="35382F"/>
                </a:solidFill>
                <a:latin typeface="Raleway"/>
                <a:hlinkClick r:id="rId2" action="ppaction://hlinkfile"/>
              </a:rPr>
              <a:t>Ogłoszenie</a:t>
            </a:r>
            <a:r>
              <a:rPr lang="en-US" sz="6400" i="0" spc="64" dirty="0">
                <a:solidFill>
                  <a:srgbClr val="35382F"/>
                </a:solidFill>
                <a:latin typeface="Raleway"/>
                <a:hlinkClick r:id="rId2" action="ppaction://hlinkfile"/>
              </a:rPr>
              <a:t> nr 4/2019</a:t>
            </a:r>
            <a:endParaRPr lang="en-US" sz="6400" i="0" spc="64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820112" y="2785893"/>
            <a:ext cx="8979844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b="1" i="0" spc="32" dirty="0" err="1">
                <a:solidFill>
                  <a:srgbClr val="35382F"/>
                </a:solidFill>
                <a:latin typeface="Raleway"/>
                <a:hlinkClick r:id="rId3" action="ppaction://hlinkfile"/>
              </a:rPr>
              <a:t>Cele</a:t>
            </a:r>
            <a:r>
              <a:rPr lang="en-US" sz="3200" b="1" i="0" spc="32" dirty="0">
                <a:solidFill>
                  <a:srgbClr val="35382F"/>
                </a:solidFill>
                <a:latin typeface="Raleway"/>
                <a:hlinkClick r:id="rId3" action="ppaction://hlinkfile"/>
              </a:rPr>
              <a:t> </a:t>
            </a:r>
            <a:r>
              <a:rPr lang="en-US" sz="3200" b="1" i="0" spc="32" dirty="0" err="1">
                <a:solidFill>
                  <a:srgbClr val="35382F"/>
                </a:solidFill>
                <a:latin typeface="Raleway"/>
                <a:hlinkClick r:id="rId3" action="ppaction://hlinkfile"/>
              </a:rPr>
              <a:t>ogólne</a:t>
            </a:r>
            <a:r>
              <a:rPr lang="en-US" sz="3200" b="1" i="0" spc="32" dirty="0">
                <a:solidFill>
                  <a:srgbClr val="35382F"/>
                </a:solidFill>
                <a:latin typeface="Raleway"/>
                <a:hlinkClick r:id="rId3" action="ppaction://hlinkfile"/>
              </a:rPr>
              <a:t> </a:t>
            </a:r>
            <a:r>
              <a:rPr lang="en-US" sz="3200" b="1" i="0" spc="32" dirty="0" err="1">
                <a:solidFill>
                  <a:srgbClr val="35382F"/>
                </a:solidFill>
                <a:latin typeface="Raleway"/>
                <a:hlinkClick r:id="rId3" action="ppaction://hlinkfile"/>
              </a:rPr>
              <a:t>i</a:t>
            </a:r>
            <a:r>
              <a:rPr lang="en-US" sz="3200" b="1" i="0" spc="32" dirty="0">
                <a:solidFill>
                  <a:srgbClr val="35382F"/>
                </a:solidFill>
                <a:latin typeface="Raleway"/>
                <a:hlinkClick r:id="rId3" action="ppaction://hlinkfile"/>
              </a:rPr>
              <a:t> </a:t>
            </a:r>
            <a:r>
              <a:rPr lang="en-US" sz="3200" b="1" i="0" spc="32" dirty="0" err="1">
                <a:solidFill>
                  <a:srgbClr val="35382F"/>
                </a:solidFill>
                <a:latin typeface="Raleway"/>
                <a:hlinkClick r:id="rId3" action="ppaction://hlinkfile"/>
              </a:rPr>
              <a:t>szczegółowe</a:t>
            </a:r>
            <a:r>
              <a:rPr lang="en-US" sz="3200" i="0" spc="32" dirty="0">
                <a:solidFill>
                  <a:srgbClr val="35382F"/>
                </a:solidFill>
                <a:latin typeface="Raleway"/>
                <a:hlinkClick r:id="rId3" action="ppaction://hlinkfile"/>
              </a:rPr>
              <a:t> 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LSR,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przedsięwzięcia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wraz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ze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wskazaniem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planowanych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do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osiągnięcia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ramach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naboru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wniosków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b="1" i="0" spc="32" dirty="0" err="1">
                <a:solidFill>
                  <a:srgbClr val="35382F"/>
                </a:solidFill>
                <a:latin typeface="Raleway"/>
              </a:rPr>
              <a:t>wskaźników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20112" y="5362575"/>
            <a:ext cx="8979844" cy="292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b="1" i="0" spc="32" dirty="0" err="1">
                <a:solidFill>
                  <a:srgbClr val="35382F"/>
                </a:solidFill>
                <a:latin typeface="Raleway"/>
                <a:hlinkClick r:id="rId4" action="ppaction://hlinkfile"/>
              </a:rPr>
              <a:t>Kryteria</a:t>
            </a:r>
            <a:r>
              <a:rPr lang="en-US" sz="3200" i="0" spc="32" dirty="0">
                <a:solidFill>
                  <a:srgbClr val="35382F"/>
                </a:solidFill>
                <a:latin typeface="Raleway"/>
                <a:hlinkClick r:id="rId4" action="ppaction://hlinkfile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  <a:hlinkClick r:id="rId4" action="ppaction://hlinkfile"/>
              </a:rPr>
              <a:t>dla</a:t>
            </a:r>
            <a:r>
              <a:rPr lang="en-US" sz="3200" i="0" spc="32" dirty="0">
                <a:solidFill>
                  <a:srgbClr val="35382F"/>
                </a:solidFill>
                <a:latin typeface="Raleway"/>
                <a:hlinkClick r:id="rId4" action="ppaction://hlinkfile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  <a:hlinkClick r:id="rId4" action="ppaction://hlinkfile"/>
              </a:rPr>
              <a:t>przedsięwzięcia</a:t>
            </a:r>
            <a:r>
              <a:rPr lang="en-US" sz="3200" i="0" spc="32" dirty="0">
                <a:solidFill>
                  <a:srgbClr val="35382F"/>
                </a:solidFill>
                <a:latin typeface="Raleway"/>
                <a:hlinkClick r:id="rId4" action="ppaction://hlinkfile"/>
              </a:rPr>
              <a:t> </a:t>
            </a:r>
            <a:r>
              <a:rPr lang="en-US" sz="3200" b="1" i="0" spc="32" dirty="0">
                <a:solidFill>
                  <a:srgbClr val="35382F"/>
                </a:solidFill>
                <a:latin typeface="Raleway"/>
                <a:hlinkClick r:id="rId4" action="ppaction://hlinkfile"/>
              </a:rPr>
              <a:t>„TU ŻYJĘ I</a:t>
            </a:r>
          </a:p>
          <a:p>
            <a:pPr>
              <a:lnSpc>
                <a:spcPts val="3840"/>
              </a:lnSpc>
            </a:pPr>
            <a:r>
              <a:rPr lang="en-US" sz="3200" b="1" i="0" spc="32" dirty="0">
                <a:solidFill>
                  <a:srgbClr val="35382F"/>
                </a:solidFill>
                <a:latin typeface="Raleway"/>
                <a:hlinkClick r:id="rId4" action="ppaction://hlinkfile"/>
              </a:rPr>
              <a:t>TU PRACUJĘ” - NOWE MIEJSCA PRACY NA ZIEMI GOTYKU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zakresie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ROZWIJANIA</a:t>
            </a:r>
          </a:p>
          <a:p>
            <a:pPr>
              <a:lnSpc>
                <a:spcPts val="3840"/>
              </a:lnSpc>
            </a:pP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DZIAŁALNOŚCI GOSPODARCZEJ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powiązanym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podnoszeniem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kompetencji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osób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realizujących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3200" i="0" spc="32" dirty="0" err="1">
                <a:solidFill>
                  <a:srgbClr val="35382F"/>
                </a:solidFill>
                <a:latin typeface="Raleway"/>
              </a:rPr>
              <a:t>operację</a:t>
            </a:r>
            <a:r>
              <a:rPr lang="en-US" sz="3200" i="0" spc="32" dirty="0">
                <a:solidFill>
                  <a:srgbClr val="35382F"/>
                </a:solidFill>
                <a:latin typeface="Raleway"/>
              </a:rPr>
              <a:t>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82277" y="494898"/>
            <a:ext cx="7743845" cy="51496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943537" y="866824"/>
            <a:ext cx="12400927" cy="824661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3347014"/>
            <a:ext cx="11340044" cy="290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 b="0" i="0" spc="64">
                <a:solidFill>
                  <a:srgbClr val="35382F"/>
                </a:solidFill>
                <a:latin typeface="Playfair Display"/>
              </a:rPr>
              <a:t>Zasady naboru i oc</a:t>
            </a: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e</a:t>
            </a:r>
            <a:r>
              <a:rPr lang="en-US" sz="6400" b="0" i="0" spc="64">
                <a:solidFill>
                  <a:srgbClr val="35382F"/>
                </a:solidFill>
                <a:latin typeface="Playfair Display"/>
              </a:rPr>
              <a:t>ny</a:t>
            </a: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6400" b="0" i="0" spc="64">
                <a:solidFill>
                  <a:srgbClr val="35382F"/>
                </a:solidFill>
                <a:latin typeface="Playfair Display"/>
              </a:rPr>
              <a:t>wniosków </a:t>
            </a: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o</a:t>
            </a:r>
            <a:r>
              <a:rPr lang="en-US" sz="6400" b="0" i="0" spc="64">
                <a:solidFill>
                  <a:srgbClr val="35382F"/>
                </a:solidFill>
                <a:latin typeface="Playfair Display"/>
              </a:rPr>
              <a:t> </a:t>
            </a:r>
            <a:r>
              <a:rPr lang="en-US" sz="6400" i="0" spc="64">
                <a:solidFill>
                  <a:srgbClr val="35382F"/>
                </a:solidFill>
                <a:latin typeface="Playfair Display"/>
              </a:rPr>
              <a:t>p</a:t>
            </a:r>
            <a:r>
              <a:rPr lang="en-US" sz="6400" b="0" i="0" spc="64">
                <a:solidFill>
                  <a:srgbClr val="35382F"/>
                </a:solidFill>
                <a:latin typeface="Playfair Display"/>
              </a:rPr>
              <a:t>rzyznanie pomocy </a:t>
            </a: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0747" y="1462863"/>
            <a:ext cx="5718049" cy="762406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49150" y="1764854"/>
            <a:ext cx="11340044" cy="4773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60"/>
              </a:lnSpc>
              <a:buFont typeface="Arial"/>
              <a:buChar char="•"/>
            </a:pP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Aby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uzyskać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wsparcie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należy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złożyć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wniosek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o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przyznanie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pomocy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wraz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biznesplanem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na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formularzach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zamieszczonyc</a:t>
            </a:r>
            <a:r>
              <a:rPr lang="en-US" sz="2800" i="0" spc="28" dirty="0" err="1">
                <a:solidFill>
                  <a:srgbClr val="35382F"/>
                </a:solidFill>
                <a:latin typeface="Raleway"/>
              </a:rPr>
              <a:t>h</a:t>
            </a:r>
            <a:endParaRPr lang="en-US" sz="2800" i="0" spc="28" dirty="0">
              <a:solidFill>
                <a:srgbClr val="35382F"/>
              </a:solidFill>
              <a:latin typeface="Raleway"/>
            </a:endParaRPr>
          </a:p>
          <a:p>
            <a:pPr algn="just">
              <a:lnSpc>
                <a:spcPts val="3360"/>
              </a:lnSpc>
            </a:pPr>
            <a:r>
              <a:rPr lang="pl-PL" sz="2800" i="0" spc="28" dirty="0">
                <a:solidFill>
                  <a:srgbClr val="35382F"/>
                </a:solidFill>
                <a:latin typeface="Raleway"/>
              </a:rPr>
              <a:t>     </a:t>
            </a:r>
            <a:r>
              <a:rPr lang="en-US" sz="2800" i="0" spc="28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800" i="0" spc="28" dirty="0" err="1">
                <a:solidFill>
                  <a:srgbClr val="35382F"/>
                </a:solidFill>
                <a:latin typeface="Raleway"/>
              </a:rPr>
              <a:t>Ogłosze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niu</a:t>
            </a:r>
            <a:r>
              <a:rPr lang="en-US" sz="280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o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naborze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wniosków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i="0" spc="28" dirty="0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i="0" spc="28" dirty="0" err="1">
                <a:solidFill>
                  <a:srgbClr val="35382F"/>
                </a:solidFill>
                <a:latin typeface="Raleway"/>
              </a:rPr>
              <a:t>ud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zielenie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wsparcia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,</a:t>
            </a:r>
          </a:p>
          <a:p>
            <a:pPr algn="just">
              <a:lnSpc>
                <a:spcPts val="3359"/>
              </a:lnSpc>
            </a:pPr>
            <a:r>
              <a:rPr lang="pl-PL" sz="2800" b="0" i="0" spc="28" dirty="0">
                <a:solidFill>
                  <a:srgbClr val="35382F"/>
                </a:solidFill>
                <a:latin typeface="Raleway"/>
              </a:rPr>
              <a:t>     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w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miejscu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terminie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wskazanym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w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ogłoszeniu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LGD.</a:t>
            </a: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en-US" sz="2800" b="1" i="0" spc="28" dirty="0" err="1">
                <a:solidFill>
                  <a:srgbClr val="35382F"/>
                </a:solidFill>
                <a:latin typeface="Raleway"/>
              </a:rPr>
              <a:t>Wniosek</a:t>
            </a:r>
            <a:r>
              <a:rPr lang="en-US" sz="2800" b="1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1" i="0" spc="28" dirty="0" err="1">
                <a:solidFill>
                  <a:srgbClr val="35382F"/>
                </a:solidFill>
                <a:latin typeface="Raleway"/>
              </a:rPr>
              <a:t>wraz</a:t>
            </a:r>
            <a:r>
              <a:rPr lang="en-US" sz="2800" b="1" i="0" spc="28" dirty="0">
                <a:solidFill>
                  <a:srgbClr val="35382F"/>
                </a:solidFill>
                <a:latin typeface="Raleway"/>
              </a:rPr>
              <a:t> z </a:t>
            </a:r>
            <a:r>
              <a:rPr lang="en-US" sz="2800" b="1" i="0" spc="28" dirty="0" err="1">
                <a:solidFill>
                  <a:srgbClr val="35382F"/>
                </a:solidFill>
                <a:latin typeface="Raleway"/>
              </a:rPr>
              <a:t>załącznikami</a:t>
            </a:r>
            <a:r>
              <a:rPr lang="en-US" sz="2800" b="1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1" i="0" spc="28" dirty="0" err="1">
                <a:solidFill>
                  <a:srgbClr val="35382F"/>
                </a:solidFill>
                <a:latin typeface="Raleway"/>
              </a:rPr>
              <a:t>składa</a:t>
            </a:r>
            <a:r>
              <a:rPr lang="en-US" sz="2800" b="1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się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bezpośrednio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(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osobiście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albo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przez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5382F"/>
                </a:solidFill>
                <a:latin typeface="Raleway"/>
              </a:rPr>
              <a:t>pełnomocnika</a:t>
            </a: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)</a:t>
            </a: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60"/>
              </a:lnSpc>
              <a:buFont typeface="Arial"/>
              <a:buChar char="•"/>
            </a:pP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Złożenie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wniosku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w LGD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zostanie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potwierdzone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na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pierwszej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stronie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jego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kopii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pieczęcią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LGD,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datą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wpływu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oraz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podpisem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osoby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przyjmującej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 </a:t>
            </a:r>
            <a:r>
              <a:rPr lang="en-US" sz="2800" b="0" i="0" spc="28" dirty="0" err="1">
                <a:solidFill>
                  <a:srgbClr val="37363B"/>
                </a:solidFill>
                <a:latin typeface="Raleway"/>
              </a:rPr>
              <a:t>wniosek</a:t>
            </a:r>
            <a:r>
              <a:rPr lang="en-US" sz="2800" b="0" i="0" spc="28" dirty="0">
                <a:solidFill>
                  <a:srgbClr val="37363B"/>
                </a:solidFill>
                <a:latin typeface="Raleway"/>
              </a:rPr>
              <a:t>.</a:t>
            </a: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634841"/>
            <a:ext cx="11340044" cy="64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LGD ocenia formalnie i merytorycznie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wnioski pod kątem zgodności z PROW, z LSR oraz lokalnymi kryteriami wyboru zamieszczonymi 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w ogłosze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niu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 ciągu 6</a:t>
            </a:r>
            <a:r>
              <a:rPr lang="en-US" sz="2799" b="1" i="0" spc="27">
                <a:solidFill>
                  <a:srgbClr val="35382F"/>
                </a:solidFill>
                <a:latin typeface="Raleway"/>
              </a:rPr>
              <a:t>0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 dni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od dnia zakończenia naboru wniosków</a:t>
            </a:r>
          </a:p>
          <a:p>
            <a:pPr algn="just">
              <a:lnSpc>
                <a:spcPts val="3359"/>
              </a:lnSpc>
            </a:pPr>
            <a:endParaRPr lang="en-US" sz="2800" b="0" i="0" spc="28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en-US" sz="2800" i="0" spc="28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sytuacj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i konieczności uzupełnień i wyjaśnień 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w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ysył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a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ne jest prze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z 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LGD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 za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pomoc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ą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po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cz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ty elektro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ni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cznej wezwanie do uzupełnień– Wn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i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sk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o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da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wcy wyznacza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 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się termin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3 dni roboczych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na dokonanie uzupełnień</a:t>
            </a:r>
          </a:p>
          <a:p>
            <a:pPr algn="just">
              <a:lnSpc>
                <a:spcPts val="3359"/>
              </a:lnSpc>
            </a:pPr>
            <a:endParaRPr lang="en-US" sz="2800" b="0" i="0" spc="28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60"/>
              </a:lnSpc>
              <a:buFont typeface="Arial"/>
              <a:buChar char="•"/>
            </a:pP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 ciągu 7 dni od zakończenia oceny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przekazuje  całą dokumentację dotyczącą wyboru operacji (w tym m.in wszystkie złożone wybrane do finansowania wnioski wraz z uchwałami w sprawie wyboru oraz listy operacji wybranych i operacji niewybranych) do Urzędu Marszałkowskiego (UM)</a:t>
            </a: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7263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UM weryfikuje wnioski </a:t>
            </a:r>
            <a:r>
              <a:rPr lang="en-US" sz="2800" i="0" spc="28">
                <a:solidFill>
                  <a:srgbClr val="35382F"/>
                </a:solidFill>
                <a:latin typeface="Raleway"/>
              </a:rPr>
              <a:t>i 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prawidłowość wyboru LGD 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 ciągu 4 miesięcy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od dnia przekazania przez LGD dokumentacji.</a:t>
            </a:r>
          </a:p>
          <a:p>
            <a:pPr algn="just">
              <a:lnSpc>
                <a:spcPts val="3359"/>
              </a:lnSpc>
            </a:pPr>
            <a:endParaRPr lang="en-US" sz="2800" b="0" i="0" spc="28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W razie stwierdzenia, że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wniosek zawiera braki lub oczywiste omyłki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, UM pod rygorem pozostawienia wniosku bez rozpatrzenia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wzywa podmiot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 ubiegający się o przyznanie pomocy do usunięcia tych braków lub poprawienia oczywistych omyłek </a:t>
            </a:r>
            <a:r>
              <a:rPr lang="en-US" sz="2800" b="1" i="0" spc="28">
                <a:solidFill>
                  <a:srgbClr val="35382F"/>
                </a:solidFill>
                <a:latin typeface="Raleway"/>
              </a:rPr>
              <a:t>w terminie 7 dni</a:t>
            </a: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, od dnia doręczenia podmiotowi ubiegającemu się o przyznanie pomocy wezwania. </a:t>
            </a:r>
          </a:p>
          <a:p>
            <a:pPr algn="just">
              <a:lnSpc>
                <a:spcPts val="3359"/>
              </a:lnSpc>
            </a:pPr>
            <a:endParaRPr lang="en-US" sz="2800" b="0" i="0" spc="28">
              <a:solidFill>
                <a:srgbClr val="35382F"/>
              </a:solidFill>
              <a:latin typeface="Raleway"/>
            </a:endParaRPr>
          </a:p>
          <a:p>
            <a:pPr marL="462280" lvl="1" indent="-231140" algn="just">
              <a:lnSpc>
                <a:spcPts val="3360"/>
              </a:lnSpc>
              <a:buFont typeface="Arial"/>
              <a:buChar char="•"/>
            </a:pPr>
            <a:r>
              <a:rPr lang="en-US" sz="2800" b="0" i="0" spc="28">
                <a:solidFill>
                  <a:srgbClr val="35382F"/>
                </a:solidFill>
                <a:latin typeface="Raleway"/>
              </a:rPr>
              <a:t>W przypadku usunięcia braków/złożenia wyjaśnień nadanych przesyłką rejestrowaną w polskiej placówce pocztowej operatora wyznaczonego w rozumieniu przepisów prawa pocztowego, o terminowości ich złożenia decyduje data stempla pocztowego, a w przypadku ich dostarczenia w innej formie, o terminowości złożenia decyduje data wpływu do Urzędu Marszałkowskiego.</a:t>
            </a: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35303" y="513936"/>
            <a:ext cx="13043148" cy="925912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5400000">
            <a:off x="9016738" y="1331828"/>
            <a:ext cx="680279" cy="308821"/>
            <a:chOff x="0" y="0"/>
            <a:chExt cx="2875927" cy="1305560"/>
          </a:xfrm>
        </p:grpSpPr>
        <p:sp>
          <p:nvSpPr>
            <p:cNvPr id="4" name="Freeform 4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5" name="Group 5"/>
          <p:cNvGrpSpPr/>
          <p:nvPr/>
        </p:nvGrpSpPr>
        <p:grpSpPr>
          <a:xfrm rot="5400000">
            <a:off x="9016738" y="7084083"/>
            <a:ext cx="680279" cy="308821"/>
            <a:chOff x="0" y="0"/>
            <a:chExt cx="2875927" cy="1305560"/>
          </a:xfrm>
        </p:grpSpPr>
        <p:sp>
          <p:nvSpPr>
            <p:cNvPr id="6" name="Freeform 6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7" name="Group 7"/>
          <p:cNvGrpSpPr/>
          <p:nvPr/>
        </p:nvGrpSpPr>
        <p:grpSpPr>
          <a:xfrm rot="5400000">
            <a:off x="9016738" y="6041899"/>
            <a:ext cx="680279" cy="308821"/>
            <a:chOff x="0" y="0"/>
            <a:chExt cx="2875927" cy="1305560"/>
          </a:xfrm>
        </p:grpSpPr>
        <p:sp>
          <p:nvSpPr>
            <p:cNvPr id="8" name="Freeform 8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9" name="Group 9"/>
          <p:cNvGrpSpPr/>
          <p:nvPr/>
        </p:nvGrpSpPr>
        <p:grpSpPr>
          <a:xfrm rot="5400000">
            <a:off x="9016738" y="4989090"/>
            <a:ext cx="680279" cy="308821"/>
            <a:chOff x="0" y="0"/>
            <a:chExt cx="2875927" cy="1305560"/>
          </a:xfrm>
        </p:grpSpPr>
        <p:sp>
          <p:nvSpPr>
            <p:cNvPr id="10" name="Freeform 10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9016738" y="3913505"/>
            <a:ext cx="680279" cy="308821"/>
            <a:chOff x="0" y="0"/>
            <a:chExt cx="2875927" cy="1305560"/>
          </a:xfrm>
        </p:grpSpPr>
        <p:sp>
          <p:nvSpPr>
            <p:cNvPr id="12" name="Freeform 12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9016738" y="2812621"/>
            <a:ext cx="680279" cy="308821"/>
            <a:chOff x="0" y="0"/>
            <a:chExt cx="2875927" cy="1305560"/>
          </a:xfrm>
        </p:grpSpPr>
        <p:sp>
          <p:nvSpPr>
            <p:cNvPr id="14" name="Freeform 14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9016738" y="8228719"/>
            <a:ext cx="680279" cy="308821"/>
            <a:chOff x="0" y="0"/>
            <a:chExt cx="2875927" cy="1305560"/>
          </a:xfrm>
        </p:grpSpPr>
        <p:sp>
          <p:nvSpPr>
            <p:cNvPr id="16" name="Freeform 16"/>
            <p:cNvSpPr/>
            <p:nvPr/>
          </p:nvSpPr>
          <p:spPr>
            <a:xfrm>
              <a:off x="0" y="-27940"/>
              <a:ext cx="2894977" cy="1360170"/>
            </a:xfrm>
            <a:custGeom>
              <a:avLst/>
              <a:gdLst/>
              <a:ahLst/>
              <a:cxnLst/>
              <a:rect l="l" t="t" r="r" b="b"/>
              <a:pathLst>
                <a:path w="2894977" h="1360170">
                  <a:moveTo>
                    <a:pt x="2820047" y="579120"/>
                  </a:moveTo>
                  <a:lnTo>
                    <a:pt x="2120277" y="55880"/>
                  </a:lnTo>
                  <a:cubicBezTo>
                    <a:pt x="2046617" y="0"/>
                    <a:pt x="1985657" y="30480"/>
                    <a:pt x="1985657" y="123190"/>
                  </a:cubicBezTo>
                  <a:lnTo>
                    <a:pt x="1985657" y="556260"/>
                  </a:lnTo>
                  <a:lnTo>
                    <a:pt x="831850" y="556260"/>
                  </a:lnTo>
                  <a:cubicBezTo>
                    <a:pt x="778510" y="382270"/>
                    <a:pt x="617220" y="255270"/>
                    <a:pt x="425450" y="255270"/>
                  </a:cubicBezTo>
                  <a:cubicBezTo>
                    <a:pt x="190500" y="255270"/>
                    <a:pt x="0" y="445770"/>
                    <a:pt x="0" y="680720"/>
                  </a:cubicBezTo>
                  <a:cubicBezTo>
                    <a:pt x="0" y="915670"/>
                    <a:pt x="190500" y="1106170"/>
                    <a:pt x="425450" y="1106170"/>
                  </a:cubicBezTo>
                  <a:cubicBezTo>
                    <a:pt x="617220" y="1106170"/>
                    <a:pt x="778510" y="979170"/>
                    <a:pt x="831850" y="805180"/>
                  </a:cubicBezTo>
                  <a:lnTo>
                    <a:pt x="1984787" y="805180"/>
                  </a:lnTo>
                  <a:lnTo>
                    <a:pt x="1984787" y="1236980"/>
                  </a:lnTo>
                  <a:cubicBezTo>
                    <a:pt x="1984787" y="1329690"/>
                    <a:pt x="2045347" y="1360170"/>
                    <a:pt x="2119007" y="1304290"/>
                  </a:cubicBezTo>
                  <a:lnTo>
                    <a:pt x="2820047" y="779780"/>
                  </a:lnTo>
                  <a:cubicBezTo>
                    <a:pt x="2894977" y="726440"/>
                    <a:pt x="2894977" y="635000"/>
                    <a:pt x="2820047" y="579120"/>
                  </a:cubicBezTo>
                  <a:close/>
                </a:path>
              </a:pathLst>
            </a:custGeom>
            <a:solidFill>
              <a:srgbClr val="DE5947"/>
            </a:solid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470601" y="9035533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2385" y="3112524"/>
            <a:ext cx="5050471" cy="335856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91079" y="3112524"/>
            <a:ext cx="5624023" cy="343065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5524" r="5524"/>
          <a:stretch>
            <a:fillRect/>
          </a:stretch>
        </p:blipFill>
        <p:spPr>
          <a:xfrm>
            <a:off x="12307324" y="3112524"/>
            <a:ext cx="5449329" cy="343065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695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WNIOSEK O PRZYZNANIE POMOCY:</a:t>
            </a:r>
          </a:p>
          <a:p>
            <a:pPr marL="231140" lvl="1" algn="just">
              <a:lnSpc>
                <a:spcPts val="3359"/>
              </a:lnSpc>
            </a:pPr>
            <a:endParaRPr lang="pl-PL" sz="2800" b="1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i="0" spc="28" dirty="0">
                <a:solidFill>
                  <a:srgbClr val="35382F"/>
                </a:solidFill>
                <a:latin typeface="Raleway"/>
              </a:rPr>
              <a:t>Formularz dostępny w Ogłoszeniu o naborze nr </a:t>
            </a:r>
            <a:r>
              <a:rPr lang="pl-PL" sz="2800" i="0" spc="28">
                <a:solidFill>
                  <a:srgbClr val="35382F"/>
                </a:solidFill>
                <a:latin typeface="Raleway"/>
              </a:rPr>
              <a:t>4/2019 </a:t>
            </a:r>
            <a:br>
              <a:rPr lang="pl-PL" sz="2800" i="0" spc="28">
                <a:solidFill>
                  <a:srgbClr val="35382F"/>
                </a:solidFill>
                <a:latin typeface="Raleway"/>
              </a:rPr>
            </a:br>
            <a:r>
              <a:rPr lang="pl-PL" sz="2800" i="0" spc="28">
                <a:solidFill>
                  <a:srgbClr val="35382F"/>
                </a:solidFill>
                <a:latin typeface="Raleway"/>
              </a:rPr>
              <a:t>(</a:t>
            </a:r>
            <a:r>
              <a:rPr lang="pl-PL" sz="2800" i="0" spc="28" dirty="0">
                <a:solidFill>
                  <a:srgbClr val="35382F"/>
                </a:solidFill>
                <a:latin typeface="Raleway"/>
              </a:rPr>
              <a:t>wersja 3z)</a:t>
            </a:r>
          </a:p>
          <a:p>
            <a:pPr marL="231140" lvl="1" algn="just">
              <a:lnSpc>
                <a:spcPts val="3359"/>
              </a:lnSpc>
            </a:pPr>
            <a:endParaRPr lang="pl-PL" sz="2800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Wypełniony elektronicznie i wydrukowany</a:t>
            </a:r>
          </a:p>
          <a:p>
            <a:pPr marL="231140" lvl="1" algn="just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Złożony do biura LGD Ziemia Gotyku zgodnie z zasadami określonymi w Ogłoszeniu o naborze nr 4/2019</a:t>
            </a:r>
          </a:p>
          <a:p>
            <a:pPr marL="231140" lvl="1" algn="just">
              <a:lnSpc>
                <a:spcPts val="3359"/>
              </a:lnSpc>
            </a:pPr>
            <a:endParaRPr lang="pl-PL" sz="2800" i="0" spc="28" dirty="0">
              <a:solidFill>
                <a:srgbClr val="35382F"/>
              </a:solidFill>
              <a:latin typeface="Raleway"/>
            </a:endParaRPr>
          </a:p>
          <a:p>
            <a:pPr marL="231140" lvl="1" algn="just">
              <a:lnSpc>
                <a:spcPts val="3359"/>
              </a:lnSpc>
            </a:pPr>
            <a:r>
              <a:rPr lang="pl-PL" sz="2000" spc="28" dirty="0">
                <a:solidFill>
                  <a:srgbClr val="35382F"/>
                </a:solidFill>
                <a:latin typeface="Raleway"/>
              </a:rPr>
              <a:t>INSTRUKCJA WYPEŁNIANIA WNIOSKU O PRZYZNANIE POMOCY na operacje w ramach poddziałania 19.2 „Wsparcie na wdrażanie operacji w ramach strategii rozwoju lokalnego kierowanego przez społeczność” z wyłączeniem projektów grantowych oraz operacji w zakresie podejmowania działalności gospodarczej objętego Programem Rozwoju Obszarów wiejskich na lata 2014-2020</a:t>
            </a:r>
            <a:endParaRPr lang="pl-PL" sz="2000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40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651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WNIOSEK O PRZYZNANIE POMOCY - ZAŁĄCZNIKI:</a:t>
            </a:r>
          </a:p>
          <a:p>
            <a:pPr marL="231140" lvl="1" algn="just">
              <a:lnSpc>
                <a:spcPts val="3359"/>
              </a:lnSpc>
            </a:pPr>
            <a:endParaRPr lang="pl-PL" sz="2800" b="1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i="0" spc="28" dirty="0">
                <a:solidFill>
                  <a:srgbClr val="35382F"/>
                </a:solidFill>
                <a:latin typeface="Raleway"/>
              </a:rPr>
              <a:t>Do wniosku załącza się zał</a:t>
            </a:r>
            <a:r>
              <a:rPr lang="pl-PL" sz="2800" spc="28" dirty="0">
                <a:solidFill>
                  <a:srgbClr val="35382F"/>
                </a:solidFill>
                <a:latin typeface="Raleway"/>
              </a:rPr>
              <a:t>ączniki zgodnie z wykazem</a:t>
            </a:r>
            <a:endParaRPr lang="pl-PL" sz="2800" i="0" spc="28" dirty="0">
              <a:solidFill>
                <a:srgbClr val="35382F"/>
              </a:solidFill>
              <a:latin typeface="Raleway"/>
            </a:endParaRPr>
          </a:p>
          <a:p>
            <a:pPr marL="231140" lvl="1" algn="just">
              <a:lnSpc>
                <a:spcPts val="3359"/>
              </a:lnSpc>
            </a:pPr>
            <a:endParaRPr lang="pl-PL" sz="2800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W zależności od rodzaju załącznika do wniosku należy załączyć oryginał lub kopię dokumentu</a:t>
            </a:r>
          </a:p>
          <a:p>
            <a:pPr marL="231140" lvl="1" algn="just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Kopie dokumentów dołącza się w formie kopii potwierdzonych za zgodność z oryginałem przez pracownika LGD, UM, podmiot który wydał dokument lub poświadczone przez notariusza lub przez występującego w sprawie pełnomocnika będącego radcą prawnym lub adwokatem</a:t>
            </a:r>
          </a:p>
          <a:p>
            <a:pPr marL="231140" lvl="1" algn="just">
              <a:lnSpc>
                <a:spcPts val="3359"/>
              </a:lnSpc>
            </a:pPr>
            <a:endParaRPr lang="pl-PL" sz="2800" b="1" i="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b="0" i="0" spc="28" dirty="0">
                <a:solidFill>
                  <a:srgbClr val="35382F"/>
                </a:solidFill>
                <a:latin typeface="Raleway"/>
              </a:rPr>
              <a:t>W przypadku dokumentów sporządzonych w języku obcym wymagane jest tłumaczenie przysięgłe</a:t>
            </a: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3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651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BIZNESPLAN</a:t>
            </a: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endParaRPr lang="pl-PL" sz="2800" b="1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 algn="just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Głównym zadaniem biznesplanu jest ocena opłacalności przewidzianych przedsięwzięć gospodarczych</a:t>
            </a:r>
          </a:p>
          <a:p>
            <a:pPr marL="231140" lvl="1" algn="just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W poddziałaniu 19.2 biznesplan ma za zadanie potwierdzić ekonomiczne uzasadnienie operacji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Uzasadnienie ekonomiczne operacji opiera się na wskaźnikach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Operacja jest uzasadniona ekonomicznie, jeśli wskaźnik rentowności oraz NPV mają wartość dodatnią</a:t>
            </a:r>
          </a:p>
          <a:p>
            <a:pPr marL="231140" lvl="1">
              <a:lnSpc>
                <a:spcPts val="3359"/>
              </a:lnSpc>
            </a:pPr>
            <a:br>
              <a:rPr lang="pl-PL" sz="2800" spc="28" dirty="0">
                <a:solidFill>
                  <a:srgbClr val="35382F"/>
                </a:solidFill>
                <a:latin typeface="Raleway"/>
              </a:rPr>
            </a:b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.</a:t>
            </a: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43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6081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BIZNESPLAN</a:t>
            </a: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endParaRPr lang="pl-PL" sz="2800" b="1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Uznanie wskaźników wynikowych może nastąpić jedynie w przypadku pozytywnej oceny biznesplanu w zakresie jego poprawności formalnej, spójności, wiarygodności, celowości i zasadności inwestycji w danej branży, a także realności przyjętych założeń w zakresie wielkości i struktury przychodów i  kosztów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Przyjęcie w biznesplanie nierealnych założeń może mieć negatywne konsekwencje: negatywna ocena biznesplanu lub trudności w osiągnięciu wyniku realizacji operacji</a:t>
            </a:r>
            <a:br>
              <a:rPr lang="pl-PL" sz="2800" spc="28" dirty="0">
                <a:solidFill>
                  <a:srgbClr val="35382F"/>
                </a:solidFill>
                <a:latin typeface="Raleway"/>
              </a:rPr>
            </a:b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.</a:t>
            </a: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33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9569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BIZNESPLAN</a:t>
            </a: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endParaRPr lang="pl-PL" sz="2800" b="1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BP należy wypełnić w języku polskim</a:t>
            </a: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Dokument należy wypełnić elektronicznie i wydrukować</a:t>
            </a: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BP należy wypełnić w ścisłym powiązaniu z </a:t>
            </a:r>
            <a:r>
              <a:rPr lang="pl-PL" sz="2800" spc="28" dirty="0" err="1">
                <a:solidFill>
                  <a:srgbClr val="35382F"/>
                </a:solidFill>
                <a:latin typeface="Raleway"/>
              </a:rPr>
              <a:t>WoPP</a:t>
            </a:r>
            <a:r>
              <a:rPr lang="pl-PL" sz="2800" spc="28" dirty="0">
                <a:solidFill>
                  <a:srgbClr val="35382F"/>
                </a:solidFill>
                <a:latin typeface="Raleway"/>
              </a:rPr>
              <a:t>, dot. to przede wszystkim: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zakresu i wysokości planowanych kosztów,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kwoty pomocy,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terminów realizacji operacji,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liczby miejsc pracy,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wielkości firmy,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celów projektu,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zakresu i opisu operacji,</a:t>
            </a:r>
          </a:p>
          <a:p>
            <a:pPr marL="688340" lvl="1" indent="-457200">
              <a:lnSpc>
                <a:spcPts val="3359"/>
              </a:lnSpc>
              <a:buFontTx/>
              <a:buChar char="-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lokalizacji i zaplecza.</a:t>
            </a:r>
          </a:p>
          <a:p>
            <a:pPr marL="688340" lvl="1" indent="-457200">
              <a:lnSpc>
                <a:spcPts val="3359"/>
              </a:lnSpc>
              <a:buFontTx/>
              <a:buChar char="-"/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Nie należy zmieniać udostępnionego formatu BP 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    (wersja 3Z)</a:t>
            </a:r>
          </a:p>
          <a:p>
            <a:pPr marL="231140" lvl="1">
              <a:lnSpc>
                <a:spcPts val="3359"/>
              </a:lnSpc>
            </a:pPr>
            <a:br>
              <a:rPr lang="pl-PL" sz="2800" spc="28" dirty="0">
                <a:solidFill>
                  <a:srgbClr val="35382F"/>
                </a:solidFill>
                <a:latin typeface="Raleway"/>
              </a:rPr>
            </a:br>
            <a:r>
              <a:rPr lang="en-US" sz="2800" b="0" i="0" spc="28" dirty="0">
                <a:solidFill>
                  <a:srgbClr val="35382F"/>
                </a:solidFill>
                <a:latin typeface="Raleway"/>
              </a:rPr>
              <a:t>.</a:t>
            </a: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869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BIZNESPLAN</a:t>
            </a: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endParaRPr lang="pl-PL" sz="2800" b="1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BP powinien zostać sporządzony przy założeniu stałego poziomu cen, zarówno na towary/usługi/produkty, jak i koszty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W celu weryfikacji niektórych założeń w BP powinny zostać zamieszczone analizy własne (np. dot. prognozy sprzedaży, ustalenia ceny średniej, ustalenia kosztów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W BP zamieszczamy tylko kluczowe informacje dla naszego projektu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Planując datę płatności ostatecznej, należy uwzględnić czas potrzebny na ocenę </a:t>
            </a:r>
            <a:r>
              <a:rPr lang="pl-PL" sz="2800" spc="28" dirty="0" err="1">
                <a:solidFill>
                  <a:srgbClr val="35382F"/>
                </a:solidFill>
                <a:latin typeface="Raleway"/>
              </a:rPr>
              <a:t>WoP</a:t>
            </a:r>
            <a:r>
              <a:rPr lang="pl-PL" sz="2800" spc="28" dirty="0">
                <a:solidFill>
                  <a:srgbClr val="35382F"/>
                </a:solidFill>
                <a:latin typeface="Raleway"/>
              </a:rPr>
              <a:t> II transzy pomocy (podejmowanie dział. gosp.) albo </a:t>
            </a:r>
            <a:r>
              <a:rPr lang="pl-PL" sz="2800" spc="28" dirty="0" err="1">
                <a:solidFill>
                  <a:srgbClr val="35382F"/>
                </a:solidFill>
                <a:latin typeface="Raleway"/>
              </a:rPr>
              <a:t>WoP</a:t>
            </a:r>
            <a:r>
              <a:rPr lang="pl-PL" sz="2800" spc="28" dirty="0">
                <a:solidFill>
                  <a:srgbClr val="35382F"/>
                </a:solidFill>
                <a:latin typeface="Raleway"/>
              </a:rPr>
              <a:t> ostateczną (rozwijanie dział. gosp.) – tj. termin 4 miesięcy od planowanej daty złożenia ww. </a:t>
            </a:r>
            <a:r>
              <a:rPr lang="pl-PL" sz="2800" spc="28" dirty="0" err="1">
                <a:solidFill>
                  <a:srgbClr val="35382F"/>
                </a:solidFill>
                <a:latin typeface="Raleway"/>
              </a:rPr>
              <a:t>WoP</a:t>
            </a:r>
            <a:r>
              <a:rPr lang="pl-PL" sz="2800" spc="28" dirty="0">
                <a:solidFill>
                  <a:srgbClr val="35382F"/>
                </a:solidFill>
                <a:latin typeface="Raleway"/>
              </a:rPr>
              <a:t>.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231140" lvl="1">
              <a:lnSpc>
                <a:spcPts val="3359"/>
              </a:lnSpc>
            </a:pPr>
            <a:br>
              <a:rPr lang="pl-PL" sz="2800" spc="28" dirty="0">
                <a:solidFill>
                  <a:srgbClr val="35382F"/>
                </a:solidFill>
                <a:latin typeface="Raleway"/>
              </a:rPr>
            </a:b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56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0661" y="1764854"/>
            <a:ext cx="11340044" cy="5645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r>
              <a:rPr lang="pl-PL" sz="2800" b="1" i="0" spc="28" dirty="0">
                <a:solidFill>
                  <a:srgbClr val="35382F"/>
                </a:solidFill>
                <a:latin typeface="Raleway"/>
              </a:rPr>
              <a:t>BIZNESPLAN</a:t>
            </a:r>
          </a:p>
          <a:p>
            <a:pPr marL="462280" lvl="1" indent="-231140" algn="just">
              <a:lnSpc>
                <a:spcPts val="3359"/>
              </a:lnSpc>
              <a:buFont typeface="Arial"/>
              <a:buChar char="•"/>
            </a:pPr>
            <a:endParaRPr lang="pl-PL" sz="2800" b="1" spc="28" dirty="0">
              <a:solidFill>
                <a:srgbClr val="35382F"/>
              </a:solidFill>
              <a:latin typeface="Raleway"/>
            </a:endParaRPr>
          </a:p>
          <a:p>
            <a:pPr marL="688340" lvl="1" indent="-457200">
              <a:lnSpc>
                <a:spcPts val="3359"/>
              </a:lnSpc>
              <a:buFont typeface="Wingdings" panose="05000000000000000000" pitchFamily="2" charset="2"/>
              <a:buChar char="ü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Poniższe terminy oznaczają kolejno:</a:t>
            </a:r>
          </a:p>
          <a:p>
            <a:pPr marL="688340" lvl="1" indent="-457200">
              <a:lnSpc>
                <a:spcPts val="3359"/>
              </a:lnSpc>
              <a:buFontTx/>
              <a:buChar char="-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Rok n: rok dokonania przez ARiMR płatności końcowej w ramach operacji</a:t>
            </a:r>
          </a:p>
          <a:p>
            <a:pPr marL="231140" lvl="1">
              <a:lnSpc>
                <a:spcPts val="3359"/>
              </a:lnSpc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-   Rok n-1 i Rok n-2: dozwolone lata realizacji operacji</a:t>
            </a:r>
          </a:p>
          <a:p>
            <a:pPr marL="688340" lvl="1" indent="-457200">
              <a:lnSpc>
                <a:spcPts val="3359"/>
              </a:lnSpc>
              <a:buFontTx/>
              <a:buChar char="-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Rok n+1 i Rok n+2: dotyczy podejmowania i rozwijania dział.    gosp.</a:t>
            </a:r>
          </a:p>
          <a:p>
            <a:pPr marL="688340" lvl="1" indent="-457200">
              <a:lnSpc>
                <a:spcPts val="3359"/>
              </a:lnSpc>
              <a:buFontTx/>
              <a:buChar char="-"/>
            </a:pPr>
            <a:r>
              <a:rPr lang="pl-PL" sz="2800" spc="28" dirty="0">
                <a:solidFill>
                  <a:srgbClr val="35382F"/>
                </a:solidFill>
                <a:latin typeface="Raleway"/>
              </a:rPr>
              <a:t>Rok n+3: dotyczy rozwijania dział. gosp.</a:t>
            </a:r>
          </a:p>
          <a:p>
            <a:pPr marL="231140" lvl="1">
              <a:lnSpc>
                <a:spcPts val="3359"/>
              </a:lnSpc>
            </a:pPr>
            <a:endParaRPr lang="pl-PL" sz="2800" spc="28" dirty="0">
              <a:solidFill>
                <a:srgbClr val="35382F"/>
              </a:solidFill>
              <a:latin typeface="Raleway"/>
            </a:endParaRPr>
          </a:p>
          <a:p>
            <a:pPr marL="231140" lvl="1">
              <a:lnSpc>
                <a:spcPts val="3359"/>
              </a:lnSpc>
            </a:pPr>
            <a:br>
              <a:rPr lang="pl-PL" sz="2800" spc="28" dirty="0">
                <a:solidFill>
                  <a:srgbClr val="35382F"/>
                </a:solidFill>
                <a:latin typeface="Raleway"/>
              </a:rPr>
            </a:b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  <a:p>
            <a:pPr algn="just">
              <a:lnSpc>
                <a:spcPts val="3359"/>
              </a:lnSpc>
            </a:pPr>
            <a:endParaRPr lang="en-US" sz="2800" b="0" i="0" spc="28" dirty="0">
              <a:solidFill>
                <a:srgbClr val="35382F"/>
              </a:solidFill>
              <a:latin typeface="Raleway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6493641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4" name="AutoShape 4"/>
          <p:cNvSpPr/>
          <p:nvPr/>
        </p:nvSpPr>
        <p:spPr>
          <a:xfrm>
            <a:off x="6280661" y="1100621"/>
            <a:ext cx="7932339" cy="34210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5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6140" y="1774379"/>
            <a:ext cx="5693010" cy="61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14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5400000">
            <a:off x="14211272" y="3589048"/>
            <a:ext cx="5617902" cy="49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b="1" i="0" spc="160">
                <a:solidFill>
                  <a:srgbClr val="35382F"/>
                </a:solidFill>
                <a:latin typeface="Raleway"/>
              </a:rPr>
              <a:t>DANE KONTAKTOWE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429627"/>
            <a:ext cx="7461957" cy="8657301"/>
            <a:chOff x="0" y="0"/>
            <a:chExt cx="9949276" cy="11543069"/>
          </a:xfrm>
        </p:grpSpPr>
        <p:sp>
          <p:nvSpPr>
            <p:cNvPr id="4" name="TextBox 4"/>
            <p:cNvSpPr txBox="1"/>
            <p:nvPr/>
          </p:nvSpPr>
          <p:spPr>
            <a:xfrm>
              <a:off x="0" y="-66675"/>
              <a:ext cx="9949276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>
                  <a:solidFill>
                    <a:srgbClr val="35382F"/>
                  </a:solidFill>
                  <a:latin typeface="Raleway"/>
                </a:rPr>
                <a:t>Brąchnówko 18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824153"/>
              <a:ext cx="9949276" cy="664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87-140 Chełmża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736330"/>
              <a:ext cx="9949276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>
                  <a:solidFill>
                    <a:srgbClr val="35382F"/>
                  </a:solidFill>
                  <a:latin typeface="Raleway"/>
                </a:rPr>
                <a:t>Telefon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636683"/>
              <a:ext cx="9949276" cy="1365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607 745 091</a:t>
              </a:r>
            </a:p>
            <a:p>
              <a:pPr>
                <a:lnSpc>
                  <a:spcPts val="4200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731 777 840 (pytania dot. naboru)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508230"/>
              <a:ext cx="9949276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b="0" i="0" spc="270">
                  <a:solidFill>
                    <a:srgbClr val="35382F"/>
                  </a:solidFill>
                  <a:latin typeface="Raleway"/>
                </a:rPr>
                <a:t>E-mail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408583"/>
              <a:ext cx="9949276" cy="4134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biuro@ziemiagotyku.com</a:t>
              </a:r>
            </a:p>
            <a:p>
              <a:pPr>
                <a:lnSpc>
                  <a:spcPts val="4199"/>
                </a:lnSpc>
              </a:pPr>
              <a:endParaRPr lang="en-US" sz="2800" b="0" i="0" spc="56">
                <a:solidFill>
                  <a:srgbClr val="35382F"/>
                </a:solidFill>
                <a:latin typeface="Raleway"/>
              </a:endParaRPr>
            </a:p>
            <a:p>
              <a:pPr>
                <a:lnSpc>
                  <a:spcPts val="4199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Godziny pracy biura:</a:t>
              </a:r>
            </a:p>
            <a:p>
              <a:pPr>
                <a:lnSpc>
                  <a:spcPts val="4199"/>
                </a:lnSpc>
              </a:pPr>
              <a:r>
                <a:rPr lang="en-US" sz="2800" b="0" i="0" spc="56">
                  <a:solidFill>
                    <a:srgbClr val="35382F"/>
                  </a:solidFill>
                  <a:latin typeface="Raleway"/>
                </a:rPr>
                <a:t>poniedziałek - piątek 7:30 - 15:30</a:t>
              </a:r>
            </a:p>
            <a:p>
              <a:pPr>
                <a:lnSpc>
                  <a:spcPts val="4199"/>
                </a:lnSpc>
              </a:pPr>
              <a:r>
                <a:rPr lang="en-US" sz="2799" b="1" i="0" spc="55">
                  <a:solidFill>
                    <a:srgbClr val="35382F"/>
                  </a:solidFill>
                  <a:latin typeface="Raleway"/>
                </a:rPr>
                <a:t>( doradztwo od 8:00 do 14:30 )</a:t>
              </a:r>
            </a:p>
            <a:p>
              <a:pPr>
                <a:lnSpc>
                  <a:spcPts val="4200"/>
                </a:lnSpc>
              </a:pPr>
              <a:endParaRPr lang="en-US" sz="2799" b="1" i="0" spc="55">
                <a:solidFill>
                  <a:srgbClr val="35382F"/>
                </a:solidFill>
                <a:latin typeface="Raleway"/>
              </a:endParaRPr>
            </a:p>
          </p:txBody>
        </p:sp>
      </p:grpSp>
      <p:sp>
        <p:nvSpPr>
          <p:cNvPr id="10" name="AutoShape 10"/>
          <p:cNvSpPr/>
          <p:nvPr/>
        </p:nvSpPr>
        <p:spPr>
          <a:xfrm>
            <a:off x="9525000" y="1028700"/>
            <a:ext cx="6286500" cy="38100"/>
          </a:xfrm>
          <a:prstGeom prst="rect">
            <a:avLst/>
          </a:prstGeom>
          <a:solidFill>
            <a:srgbClr val="35382F"/>
          </a:solidFill>
        </p:spPr>
      </p:sp>
      <p:sp>
        <p:nvSpPr>
          <p:cNvPr id="11" name="AutoShape 11"/>
          <p:cNvSpPr/>
          <p:nvPr/>
        </p:nvSpPr>
        <p:spPr>
          <a:xfrm>
            <a:off x="1028700" y="9086929"/>
            <a:ext cx="765659" cy="171371"/>
          </a:xfrm>
          <a:prstGeom prst="rect">
            <a:avLst/>
          </a:prstGeom>
          <a:solidFill>
            <a:srgbClr val="35382F"/>
          </a:solid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69552" y="668271"/>
            <a:ext cx="2465725" cy="122053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90657" y="1753047"/>
            <a:ext cx="7848140" cy="702408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167071" y="4312713"/>
            <a:ext cx="2495313" cy="24953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2059</Words>
  <Application>Microsoft Office PowerPoint</Application>
  <PresentationFormat>Niestandardowy</PresentationFormat>
  <Paragraphs>227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1" baseType="lpstr">
      <vt:lpstr>Arial</vt:lpstr>
      <vt:lpstr>Wingdings</vt:lpstr>
      <vt:lpstr>Advent Pro Medium</vt:lpstr>
      <vt:lpstr>Calibri</vt:lpstr>
      <vt:lpstr>Playfair Display</vt:lpstr>
      <vt:lpstr>Raleway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SPOTKANIE INFORMACYJNE ZWIĄZANE Z NABOREM WNIOSKÓW na ROZWIJANIE DZIAŁALNOSCI GOSPODARCZEJ w zakresie 19.2. „Wsparcie na wdrażanie operacji w ramach strategii rozwoju lokalnego kierowanego przez społeczność”</dc:title>
  <cp:lastModifiedBy>Marta Kruszczyńska</cp:lastModifiedBy>
  <cp:revision>11</cp:revision>
  <dcterms:created xsi:type="dcterms:W3CDTF">2006-08-16T00:00:00Z</dcterms:created>
  <dcterms:modified xsi:type="dcterms:W3CDTF">2019-10-02T08:43:25Z</dcterms:modified>
  <dc:identifier>DADmYWrns9E</dc:identifier>
</cp:coreProperties>
</file>